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49"/>
  </p:notesMasterIdLst>
  <p:sldIdLst>
    <p:sldId id="256" r:id="rId2"/>
    <p:sldId id="273" r:id="rId3"/>
    <p:sldId id="257" r:id="rId4"/>
    <p:sldId id="275" r:id="rId5"/>
    <p:sldId id="274" r:id="rId6"/>
    <p:sldId id="276" r:id="rId7"/>
    <p:sldId id="277" r:id="rId8"/>
    <p:sldId id="278" r:id="rId9"/>
    <p:sldId id="279" r:id="rId10"/>
    <p:sldId id="262" r:id="rId11"/>
    <p:sldId id="280" r:id="rId12"/>
    <p:sldId id="261" r:id="rId13"/>
    <p:sldId id="281" r:id="rId14"/>
    <p:sldId id="263" r:id="rId15"/>
    <p:sldId id="283" r:id="rId16"/>
    <p:sldId id="264" r:id="rId17"/>
    <p:sldId id="265" r:id="rId18"/>
    <p:sldId id="286" r:id="rId19"/>
    <p:sldId id="287" r:id="rId20"/>
    <p:sldId id="288" r:id="rId21"/>
    <p:sldId id="294" r:id="rId22"/>
    <p:sldId id="305" r:id="rId23"/>
    <p:sldId id="267" r:id="rId24"/>
    <p:sldId id="268" r:id="rId25"/>
    <p:sldId id="290" r:id="rId26"/>
    <p:sldId id="291" r:id="rId27"/>
    <p:sldId id="292" r:id="rId28"/>
    <p:sldId id="293" r:id="rId29"/>
    <p:sldId id="297" r:id="rId30"/>
    <p:sldId id="298" r:id="rId31"/>
    <p:sldId id="299" r:id="rId32"/>
    <p:sldId id="300" r:id="rId33"/>
    <p:sldId id="296" r:id="rId34"/>
    <p:sldId id="301" r:id="rId35"/>
    <p:sldId id="303" r:id="rId36"/>
    <p:sldId id="313" r:id="rId37"/>
    <p:sldId id="304" r:id="rId38"/>
    <p:sldId id="311" r:id="rId39"/>
    <p:sldId id="310" r:id="rId40"/>
    <p:sldId id="306" r:id="rId41"/>
    <p:sldId id="307" r:id="rId42"/>
    <p:sldId id="309" r:id="rId43"/>
    <p:sldId id="308" r:id="rId44"/>
    <p:sldId id="270" r:id="rId45"/>
    <p:sldId id="269" r:id="rId46"/>
    <p:sldId id="314" r:id="rId47"/>
    <p:sldId id="27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75350" autoAdjust="0"/>
  </p:normalViewPr>
  <p:slideViewPr>
    <p:cSldViewPr snapToGrid="0">
      <p:cViewPr>
        <p:scale>
          <a:sx n="75" d="100"/>
          <a:sy n="75" d="100"/>
        </p:scale>
        <p:origin x="9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632BF3-FF2F-402D-B21B-FA53EB78D8EC}" type="datetimeFigureOut">
              <a:rPr lang="zh-CN" altLang="en-US" smtClean="0"/>
              <a:t>2018/3/22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563DE-FE6C-4475-972E-83C0F035FD85}" type="slidenum">
              <a:rPr lang="zh-CN" altLang="en-US" smtClean="0"/>
              <a:t>‹#›</a:t>
            </a:fld>
            <a:endParaRPr lang="zh-CN" altLang="en-US"/>
          </a:p>
        </p:txBody>
      </p:sp>
    </p:spTree>
    <p:extLst>
      <p:ext uri="{BB962C8B-B14F-4D97-AF65-F5344CB8AC3E}">
        <p14:creationId xmlns:p14="http://schemas.microsoft.com/office/powerpoint/2010/main" val="834002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Hello, </a:t>
            </a:r>
            <a:r>
              <a:rPr lang="zh-CN" altLang="en-US" dirty="0" smtClean="0"/>
              <a:t>各位老师下午好，我叫夏清，现在就读于北航虚拟现实技术与系统国家重点实验室，我的主要研究方向为计算机图形学以及几何分析与处理。很荣幸华为公司给了我这次集体面试的机会，接下来的三十分钟，我将对我个人以及我博士期间的主要工作向大家进行一个简单的介绍，由于时间的关系，可能很多地方都讲的比较粗略，但是我会尽力给大家描述清楚这些工作的思路，流程，以及意义。</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a:t>
            </a:fld>
            <a:endParaRPr lang="zh-CN" altLang="en-US"/>
          </a:p>
        </p:txBody>
      </p:sp>
    </p:spTree>
    <p:extLst>
      <p:ext uri="{BB962C8B-B14F-4D97-AF65-F5344CB8AC3E}">
        <p14:creationId xmlns:p14="http://schemas.microsoft.com/office/powerpoint/2010/main" val="904162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首先介绍的是流体的实时渲染，这里先简单说一下流体的仿真，在图形学领域，流体仿真其实就是离散化地求解描述流体运动的</a:t>
            </a:r>
            <a:r>
              <a:rPr lang="en-US" altLang="zh-CN" dirty="0" err="1" smtClean="0"/>
              <a:t>Navier-Storkes</a:t>
            </a:r>
            <a:r>
              <a:rPr lang="zh-CN" altLang="en-US" dirty="0" smtClean="0"/>
              <a:t>方程。而离散化主要分为两个大类，第一个是欧拉的方法，该方法把空间离散化为固定的位置，然后观察在这些位置上的物理量的变化，这就像是人在岸上坐着看水流动。而拉格朗日的方法是将流体本身离散化为很多的小单元，观察这些小单元的运动，这就像坐在船里顺流而下，这两个比喻是我从</a:t>
            </a:r>
            <a:r>
              <a:rPr lang="en-US" altLang="zh-CN" dirty="0" smtClean="0"/>
              <a:t>wiki</a:t>
            </a:r>
            <a:r>
              <a:rPr lang="zh-CN" altLang="en-US" dirty="0" smtClean="0"/>
              <a:t>上摘的，我觉得比较形象。这里我们采用的拉格朗日方法中最著名的</a:t>
            </a:r>
            <a:r>
              <a:rPr lang="en-US" altLang="zh-CN" dirty="0" smtClean="0"/>
              <a:t>SPH</a:t>
            </a:r>
            <a:r>
              <a:rPr lang="zh-CN" altLang="en-US" dirty="0" smtClean="0"/>
              <a:t>方法，它将流体离散化为很多个粒子，而我这里的工作就是怎么将这些表示流体的粒子以水的形式展现出来。</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10</a:t>
            </a:fld>
            <a:endParaRPr lang="zh-CN" altLang="en-US"/>
          </a:p>
        </p:txBody>
      </p:sp>
    </p:spTree>
    <p:extLst>
      <p:ext uri="{BB962C8B-B14F-4D97-AF65-F5344CB8AC3E}">
        <p14:creationId xmlns:p14="http://schemas.microsoft.com/office/powerpoint/2010/main" val="176176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来讲，流体的绘制首先要重建流体表面，但是表面重建一般比较耗时，而且由于流体的表面往往是在动态地改变，因此动态重建表面往往是很难用于实时交互的场景。这里，我们用了一个比较巧的方法，我们首先用</a:t>
            </a:r>
            <a:r>
              <a:rPr lang="en-US" altLang="zh-CN" dirty="0" smtClean="0"/>
              <a:t>OpenGL</a:t>
            </a:r>
            <a:r>
              <a:rPr lang="zh-CN" altLang="en-US" dirty="0" smtClean="0"/>
              <a:t>将这些粒子直接以小球的形式绘制出来，然后截取他们的深度图，并对其进行平滑处理，用这个平滑后的深度图来作为流体的近似表面，由于</a:t>
            </a:r>
            <a:r>
              <a:rPr lang="en-US" altLang="zh-CN" dirty="0" smtClean="0"/>
              <a:t>OpenGL</a:t>
            </a:r>
            <a:r>
              <a:rPr lang="zh-CN" altLang="en-US" dirty="0" smtClean="0"/>
              <a:t>的渲染速度十分快，获取深度图几乎不怎么消耗时间。然后再在深度图的基础上计算流体表面的法线，流体的厚度，然后计算水对周围的折射，液体表面的光照和环境反射等光学效果。</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11</a:t>
            </a:fld>
            <a:endParaRPr lang="zh-CN" altLang="en-US"/>
          </a:p>
        </p:txBody>
      </p:sp>
    </p:spTree>
    <p:extLst>
      <p:ext uri="{BB962C8B-B14F-4D97-AF65-F5344CB8AC3E}">
        <p14:creationId xmlns:p14="http://schemas.microsoft.com/office/powerpoint/2010/main" val="531171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最后把这些融合在一起，就得到了流体的水的外观，包括了水的折射反射等效果。右边这个视频展示的就是渲染的结果，它是直接截取屏幕录制的视频，其中流体，碗的物理仿真采用</a:t>
            </a:r>
            <a:r>
              <a:rPr lang="en-US" altLang="zh-CN" dirty="0" smtClean="0"/>
              <a:t>CUDA</a:t>
            </a:r>
            <a:r>
              <a:rPr lang="zh-CN" altLang="en-US" dirty="0" smtClean="0"/>
              <a:t>实现，流体的渲染采用</a:t>
            </a:r>
            <a:r>
              <a:rPr lang="en-US" altLang="zh-CN" dirty="0" smtClean="0"/>
              <a:t>OpenGL</a:t>
            </a:r>
            <a:r>
              <a:rPr lang="zh-CN" altLang="en-US" dirty="0" smtClean="0"/>
              <a:t>实现，仿真渲染同时进行的情况下，仍然能达到实时的效率，这个工作作为下面这篇文章的一部分发表在</a:t>
            </a:r>
            <a:r>
              <a:rPr lang="en-US" altLang="zh-CN" dirty="0" smtClean="0"/>
              <a:t>CGF</a:t>
            </a:r>
            <a:r>
              <a:rPr lang="zh-CN" altLang="en-US" dirty="0" smtClean="0"/>
              <a:t>上面。</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12</a:t>
            </a:fld>
            <a:endParaRPr lang="zh-CN" altLang="en-US"/>
          </a:p>
        </p:txBody>
      </p:sp>
    </p:spTree>
    <p:extLst>
      <p:ext uri="{BB962C8B-B14F-4D97-AF65-F5344CB8AC3E}">
        <p14:creationId xmlns:p14="http://schemas.microsoft.com/office/powerpoint/2010/main" val="422342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这个工作是前面这个工作的一个扩展。采用粒子系统模拟流体的话，选取的粒子不能太多，太多了很难做到实时，而粒子太少的话又不能表示像水花这样的细节。这个工作就是为了解决这个问题，解决的办法也很简单，比如说对于左上角这个粒子系统，在仿真的时候，我们在粒子的正上方放置一个虚拟相机，获取流体最上层的深度，然后对这个深度进行空间和时间上的分析，空间上的话，其实就是深度图像内部，我们认为相邻位置深度相差大的地方容易产生细节，时间上的话同理，深度变化大的地方也容易产生细节，然后找到这些位置之后，根据周围粒子的密度，将细节分为了水花、泡沫等，他们有的跟随流体运动，有的自行运动，右边的视频展示了细节增强的结果，以及有细节和没细节的对比，这项工作发表在了</a:t>
            </a:r>
            <a:r>
              <a:rPr lang="en-US" altLang="zh-CN" dirty="0" smtClean="0"/>
              <a:t>VRST 2015</a:t>
            </a:r>
            <a:r>
              <a:rPr lang="zh-CN" altLang="en-US" dirty="0" smtClean="0"/>
              <a:t>上。由于这项工作仅仅是在前一项工作的基础上加了一步深度分析的过程，而这个过程本身也可以并行，计算很快，所以几乎不影响仿真和渲染的实时性，而且细节的加入极大地增加了水的真实感</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13</a:t>
            </a:fld>
            <a:endParaRPr lang="zh-CN" altLang="en-US"/>
          </a:p>
        </p:txBody>
      </p:sp>
    </p:spTree>
    <p:extLst>
      <p:ext uri="{BB962C8B-B14F-4D97-AF65-F5344CB8AC3E}">
        <p14:creationId xmlns:p14="http://schemas.microsoft.com/office/powerpoint/2010/main" val="297819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这一项工作又是对上一项工作的改进，由于我们在粒子系统的正上方获取深度图，那么如果获取过程中产生遮挡，遮挡下面的地方就会拍不到，这样就会出现问题。比如左边图</a:t>
            </a:r>
            <a:r>
              <a:rPr lang="en-US" altLang="zh-CN" dirty="0" smtClean="0"/>
              <a:t>b</a:t>
            </a:r>
            <a:r>
              <a:rPr lang="zh-CN" altLang="en-US" dirty="0" smtClean="0"/>
              <a:t>，其实除了右边水面上有两个出水点以外，左边水面下还有两个出水点，因为他们在水面下，并不能被捕捉到，所以被忽略了。这里我们利用了透明渲染中的</a:t>
            </a:r>
            <a:r>
              <a:rPr lang="en-US" altLang="zh-CN" dirty="0" smtClean="0"/>
              <a:t>depth peeling</a:t>
            </a:r>
            <a:r>
              <a:rPr lang="zh-CN" altLang="en-US" dirty="0" smtClean="0"/>
              <a:t>技术，将空间按深度剥分为多个层，再产生细节的时候不再是仅仅考虑最上层，这里的每一层都要考虑，并且层与层之间进行差值，这样就可以涵盖整个体，图</a:t>
            </a:r>
            <a:r>
              <a:rPr lang="en-US" altLang="zh-CN" dirty="0" smtClean="0"/>
              <a:t>a</a:t>
            </a:r>
            <a:r>
              <a:rPr lang="zh-CN" altLang="en-US" dirty="0" smtClean="0"/>
              <a:t>就是采用这种方法后的结果图，这样子水面之下的细节也被捕捉到了。而且这里的层的数量可以用户自行控制，可以在效率和效果上做到一个很好的平衡。</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14</a:t>
            </a:fld>
            <a:endParaRPr lang="zh-CN" altLang="en-US"/>
          </a:p>
        </p:txBody>
      </p:sp>
    </p:spTree>
    <p:extLst>
      <p:ext uri="{BB962C8B-B14F-4D97-AF65-F5344CB8AC3E}">
        <p14:creationId xmlns:p14="http://schemas.microsoft.com/office/powerpoint/2010/main" val="3178925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这项工作也是虚拟手术的一个部分，叫做数据驱动的心脏跳动模拟，从扫描到的体数据，重建心脏的整个跳动过程。首先我们从扫描到的病人的一个心动周期的</a:t>
            </a:r>
            <a:r>
              <a:rPr lang="en-US" altLang="zh-CN" dirty="0" smtClean="0"/>
              <a:t>CT</a:t>
            </a:r>
            <a:r>
              <a:rPr lang="zh-CN" altLang="en-US" dirty="0" smtClean="0"/>
              <a:t>或者</a:t>
            </a:r>
            <a:r>
              <a:rPr lang="en-US" altLang="zh-CN" dirty="0" smtClean="0"/>
              <a:t>MRI</a:t>
            </a:r>
            <a:r>
              <a:rPr lang="zh-CN" altLang="en-US" dirty="0" smtClean="0"/>
              <a:t>数据中，分割并重建心脏在不同时刻三维模型，比如说一个心动周期采了十次，那么就重建出</a:t>
            </a:r>
            <a:r>
              <a:rPr lang="en-US" altLang="zh-CN" dirty="0" smtClean="0"/>
              <a:t>10</a:t>
            </a:r>
            <a:r>
              <a:rPr lang="zh-CN" altLang="en-US" dirty="0" smtClean="0"/>
              <a:t>个三维模型。由于网格重建是相互独立的，所以重建出来的网格不具有相同的拓扑结构，为了统一网格的结构，我们选取第一个时刻的心脏作为参考模型，然后对其他不同时刻的心脏模型进行配准，这些配准点作为锚点，采用</a:t>
            </a:r>
            <a:r>
              <a:rPr lang="en-US" altLang="zh-CN" dirty="0" smtClean="0"/>
              <a:t>PBD</a:t>
            </a:r>
            <a:r>
              <a:rPr lang="zh-CN" altLang="en-US" dirty="0" smtClean="0"/>
              <a:t>模型，将参考模型变形至这些时刻模型的姿态，这样参考模型在各个时间点都有一个对应姿态，这就形成了一个完整的心动周期的三维模型序列，由于心脏跳动过程中变化其实比较小，所以中间可以直接进行线性差值，右边视频所示就是重建出的心脏周期跳动的结果。</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15</a:t>
            </a:fld>
            <a:endParaRPr lang="zh-CN" altLang="en-US"/>
          </a:p>
        </p:txBody>
      </p:sp>
    </p:spTree>
    <p:extLst>
      <p:ext uri="{BB962C8B-B14F-4D97-AF65-F5344CB8AC3E}">
        <p14:creationId xmlns:p14="http://schemas.microsoft.com/office/powerpoint/2010/main" val="1890222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接下来就是直接与那个医学项目和虚拟手术相关的工作，这里主要介绍两个，第一个是实时的</a:t>
            </a:r>
            <a:r>
              <a:rPr lang="en-US" altLang="zh-CN" dirty="0" smtClean="0"/>
              <a:t>X</a:t>
            </a:r>
            <a:r>
              <a:rPr lang="zh-CN" altLang="en-US" dirty="0" smtClean="0"/>
              <a:t>光图片生成，这个工作其实就是模拟</a:t>
            </a:r>
            <a:r>
              <a:rPr lang="en-US" altLang="zh-CN" dirty="0" smtClean="0"/>
              <a:t>X</a:t>
            </a:r>
            <a:r>
              <a:rPr lang="zh-CN" altLang="en-US" dirty="0" smtClean="0"/>
              <a:t>光成像的原理，</a:t>
            </a:r>
            <a:r>
              <a:rPr lang="en-US" altLang="zh-CN" dirty="0" smtClean="0"/>
              <a:t>X</a:t>
            </a:r>
            <a:r>
              <a:rPr lang="zh-CN" altLang="en-US" dirty="0" smtClean="0"/>
              <a:t>光从光源出发，经过物体之后，根据物体的材质会有不同程度的衰减，然后在接收器端，这种光线的强弱就可以展现出</a:t>
            </a:r>
            <a:r>
              <a:rPr lang="en-US" altLang="zh-CN" dirty="0" smtClean="0"/>
              <a:t>x</a:t>
            </a:r>
            <a:r>
              <a:rPr lang="zh-CN" altLang="en-US" dirty="0" smtClean="0"/>
              <a:t>光所穿过物体内部的结构。右边这个视频展示的就是</a:t>
            </a:r>
            <a:r>
              <a:rPr lang="en-US" altLang="zh-CN" dirty="0" smtClean="0"/>
              <a:t>X</a:t>
            </a:r>
            <a:r>
              <a:rPr lang="zh-CN" altLang="en-US" dirty="0" smtClean="0"/>
              <a:t>光图像的结果，这个也是直接截取的屏幕，因为虚拟手术本身要求实时可交互，所以其中的每一个组成部分都必须要有很高的效率，由于光线，三角形几乎是相互独立的，可以用</a:t>
            </a:r>
            <a:r>
              <a:rPr lang="en-US" altLang="zh-CN" dirty="0" smtClean="0"/>
              <a:t>CUDA</a:t>
            </a:r>
            <a:r>
              <a:rPr lang="zh-CN" altLang="en-US" dirty="0" smtClean="0"/>
              <a:t>并行地实现。</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16</a:t>
            </a:fld>
            <a:endParaRPr lang="zh-CN" altLang="en-US"/>
          </a:p>
        </p:txBody>
      </p:sp>
    </p:spTree>
    <p:extLst>
      <p:ext uri="{BB962C8B-B14F-4D97-AF65-F5344CB8AC3E}">
        <p14:creationId xmlns:p14="http://schemas.microsoft.com/office/powerpoint/2010/main" val="4021038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就是我博士论文的相关工作，前面心脏重建说到模型之间变化小可以线性差值，那么如果模型之间变化大呢，当然就得采用更加复杂的插值方法了。这里就是我博士论文的第一项工作，输入是几个在时间轴上稀疏采样的三维模型，我们的目标是生成一个连续的模型序列，这个工作的主要应用场景是计算机动画的生成和制作，设计师们只需要制作几个关键模型，就可以通过插值技术来生成平滑过渡的动画</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17</a:t>
            </a:fld>
            <a:endParaRPr lang="zh-CN" altLang="en-US"/>
          </a:p>
        </p:txBody>
      </p:sp>
    </p:spTree>
    <p:extLst>
      <p:ext uri="{BB962C8B-B14F-4D97-AF65-F5344CB8AC3E}">
        <p14:creationId xmlns:p14="http://schemas.microsoft.com/office/powerpoint/2010/main" val="627459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这里我们采用了一个简单的细分的基本策略，简单地说就是不断地计算两个模型的中间模型，直到模型的过渡足够平滑</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18</a:t>
            </a:fld>
            <a:endParaRPr lang="zh-CN" altLang="en-US"/>
          </a:p>
        </p:txBody>
      </p:sp>
    </p:spTree>
    <p:extLst>
      <p:ext uri="{BB962C8B-B14F-4D97-AF65-F5344CB8AC3E}">
        <p14:creationId xmlns:p14="http://schemas.microsoft.com/office/powerpoint/2010/main" val="2682044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三维模型的顶点数通常比较大，因此计算会比较复杂，速度比较慢，在计算中间模型之前，这里我们引入了模态分析来对模型的变形空间进行降维，模态分析技术常在结构力学领域中用来研究物体在外力作用下的反应，它对三维模型的刚度矩阵进行广义特征值分析，得到的较小的特征值所对应的特征向量其实表示的是一个引起弹性应变能变化较小的变形方向，因此可以利用特征值较小的</a:t>
            </a:r>
            <a:r>
              <a:rPr lang="en-US" altLang="zh-CN" dirty="0" smtClean="0"/>
              <a:t>r</a:t>
            </a:r>
            <a:r>
              <a:rPr lang="zh-CN" altLang="en-US" dirty="0" smtClean="0"/>
              <a:t>个特征向量建立一组基，这组基可以较好的描述三维模型的变形，这样就把三维模型的变形空间从</a:t>
            </a:r>
            <a:r>
              <a:rPr lang="en-US" altLang="zh-CN" dirty="0" smtClean="0"/>
              <a:t>3n</a:t>
            </a:r>
            <a:r>
              <a:rPr lang="zh-CN" altLang="en-US" dirty="0" smtClean="0"/>
              <a:t>维降到了</a:t>
            </a:r>
            <a:r>
              <a:rPr lang="en-US" altLang="zh-CN" dirty="0" smtClean="0"/>
              <a:t>r</a:t>
            </a:r>
            <a:r>
              <a:rPr lang="zh-CN" altLang="en-US" dirty="0" smtClean="0"/>
              <a:t>维，而通常</a:t>
            </a:r>
            <a:r>
              <a:rPr lang="en-US" altLang="zh-CN" dirty="0" smtClean="0"/>
              <a:t>n</a:t>
            </a:r>
            <a:r>
              <a:rPr lang="zh-CN" altLang="en-US" dirty="0" smtClean="0"/>
              <a:t>上万，而</a:t>
            </a:r>
            <a:r>
              <a:rPr lang="en-US" altLang="zh-CN" dirty="0" smtClean="0"/>
              <a:t>r</a:t>
            </a:r>
            <a:r>
              <a:rPr lang="zh-CN" altLang="en-US" dirty="0" smtClean="0"/>
              <a:t>只需要几十上百左右。这里刚度矩阵的计算是根据</a:t>
            </a:r>
            <a:r>
              <a:rPr lang="en-US" altLang="zh-CN" dirty="0" smtClean="0"/>
              <a:t>As-rigid-as-possible</a:t>
            </a:r>
            <a:r>
              <a:rPr lang="zh-CN" altLang="en-US" baseline="0" dirty="0" smtClean="0"/>
              <a:t>能量的二阶导得到。</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19</a:t>
            </a:fld>
            <a:endParaRPr lang="zh-CN" altLang="en-US"/>
          </a:p>
        </p:txBody>
      </p:sp>
    </p:spTree>
    <p:extLst>
      <p:ext uri="{BB962C8B-B14F-4D97-AF65-F5344CB8AC3E}">
        <p14:creationId xmlns:p14="http://schemas.microsoft.com/office/powerpoint/2010/main" val="78180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本次报告的主要内容包括以下四个方面，教育背景，专业技能，项目经历以及工作概览</a:t>
            </a:r>
            <a:endParaRPr lang="en-US" altLang="zh-CN" dirty="0" smtClean="0"/>
          </a:p>
          <a:p>
            <a:r>
              <a:rPr lang="zh-CN" altLang="en-US" dirty="0" smtClean="0"/>
              <a:t>首先是我的教育背景</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a:t>
            </a:fld>
            <a:endParaRPr lang="zh-CN" altLang="en-US"/>
          </a:p>
        </p:txBody>
      </p:sp>
    </p:spTree>
    <p:extLst>
      <p:ext uri="{BB962C8B-B14F-4D97-AF65-F5344CB8AC3E}">
        <p14:creationId xmlns:p14="http://schemas.microsoft.com/office/powerpoint/2010/main" val="338741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有了模态分析，我们将模型的变形空间降到一个很低的维度，但是每个模型的模态空间其实不一样，很难统一，这里我们就干脆在它们各自的空间中选择各自的代理模型如图的</a:t>
            </a:r>
            <a:r>
              <a:rPr lang="en-US" altLang="zh-CN" dirty="0" smtClean="0"/>
              <a:t>x_1</a:t>
            </a:r>
            <a:r>
              <a:rPr lang="zh-CN" altLang="en-US" dirty="0" smtClean="0"/>
              <a:t>和</a:t>
            </a:r>
            <a:r>
              <a:rPr lang="en-US" altLang="zh-CN" dirty="0" smtClean="0"/>
              <a:t>x_2</a:t>
            </a:r>
            <a:r>
              <a:rPr lang="zh-CN" altLang="en-US" dirty="0" smtClean="0"/>
              <a:t>，然后我们要求这两个代理模型尽量相近而且它们到参考模型的距离尽量小，就是进行左边的这个最小值优化，然后把约束作为惩罚项放入目标函数，这里目标函数是个非线性最小二乘，可以通过</a:t>
            </a:r>
            <a:r>
              <a:rPr lang="en-US" altLang="zh-CN" dirty="0" smtClean="0"/>
              <a:t>GN</a:t>
            </a:r>
            <a:r>
              <a:rPr lang="zh-CN" altLang="en-US" dirty="0" smtClean="0"/>
              <a:t>方法求解。</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20</a:t>
            </a:fld>
            <a:endParaRPr lang="zh-CN" altLang="en-US"/>
          </a:p>
        </p:txBody>
      </p:sp>
    </p:spTree>
    <p:extLst>
      <p:ext uri="{BB962C8B-B14F-4D97-AF65-F5344CB8AC3E}">
        <p14:creationId xmlns:p14="http://schemas.microsoft.com/office/powerpoint/2010/main" val="4843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由于模态分析只能描述模型的主要变形，而一些小的细节变形很难被</a:t>
            </a:r>
            <a:r>
              <a:rPr lang="en-US" altLang="zh-CN" dirty="0" smtClean="0"/>
              <a:t>cover</a:t>
            </a:r>
            <a:r>
              <a:rPr lang="zh-CN" altLang="en-US" dirty="0" smtClean="0"/>
              <a:t>到， 因此我们需要对局部的微小变形进行单独处理，我们利用</a:t>
            </a:r>
            <a:r>
              <a:rPr lang="en-US" altLang="zh-CN" dirty="0" err="1" smtClean="0"/>
              <a:t>huang</a:t>
            </a:r>
            <a:r>
              <a:rPr lang="zh-CN" altLang="en-US" dirty="0" smtClean="0"/>
              <a:t>等人的技术将模型进行一个大致的分割，然后把具有小变形的部分提取出来，单独进行插值，由于微小变形部分通常较小，顶点数比较少，我们可以不降维直接插值，然后再把它加回模型主体即可。</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21</a:t>
            </a:fld>
            <a:endParaRPr lang="zh-CN" altLang="en-US"/>
          </a:p>
        </p:txBody>
      </p:sp>
    </p:spTree>
    <p:extLst>
      <p:ext uri="{BB962C8B-B14F-4D97-AF65-F5344CB8AC3E}">
        <p14:creationId xmlns:p14="http://schemas.microsoft.com/office/powerpoint/2010/main" val="1904568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展示的是我们的方方法与另一篇文章的对比，由于我们对细节变形进行了单独处理，所以我们的马蹄更加自然，而另一篇文章中的马蹄在插值过程中都已经消失了，而且由于模态分析技术的引入和分层次的主体和细节的处理，我们的方法在保证效果的同时，具有很高的效率，可以进行实时交互。</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22</a:t>
            </a:fld>
            <a:endParaRPr lang="zh-CN" altLang="en-US"/>
          </a:p>
        </p:txBody>
      </p:sp>
    </p:spTree>
    <p:extLst>
      <p:ext uri="{BB962C8B-B14F-4D97-AF65-F5344CB8AC3E}">
        <p14:creationId xmlns:p14="http://schemas.microsoft.com/office/powerpoint/2010/main" val="3509456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一个关于三维兴趣点提取的工作，传统的三维模型的点特征的描述通常是依据该点周围的几何性质，这种完全客观的描述方法只能够提取那些几何性质比较突出的点，比如尖端的点。而且这些方法都忽略了人的主观意图，比如这里我就是对玩具熊的肚子上这个位置感兴趣，有了这些兴趣点，我怎么能自动地在一个新的熊身上找打这个点。我们首次将人的主观意图引入到了点的特征描述当中。这里有个基本的假设，就是具有相似性质的点到兴趣点的测地距离应该是相似的，比如右边这几个熊的右耳朵到肚子上的点的测地距离距离是差不多的。根据这个假设，我们可以通过点的性质推测出它到兴趣点的距离，从而估计出兴趣点的位置。那么这里就需要一个学习的过程。</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23</a:t>
            </a:fld>
            <a:endParaRPr lang="zh-CN" altLang="en-US"/>
          </a:p>
        </p:txBody>
      </p:sp>
    </p:spTree>
    <p:extLst>
      <p:ext uri="{BB962C8B-B14F-4D97-AF65-F5344CB8AC3E}">
        <p14:creationId xmlns:p14="http://schemas.microsoft.com/office/powerpoint/2010/main" val="4168852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的流程如图，首先对训练模型进行随机采样，记录采样点的描述子和它们到兴趣点的测地距离，然后训练并建立一个随机回归森林，这个随机森林将点的描述子映射到它到兴趣点的距离。然后对于一个新的模型，同样的方法进行采样，计算描述子，将其放入随机森林，就可以预测出这些点到兴趣点的距离，然后这些采样点进行一个投票，票数最高的位置就是兴趣点在这个模型上应该处在的位置。</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24</a:t>
            </a:fld>
            <a:endParaRPr lang="zh-CN" altLang="en-US"/>
          </a:p>
        </p:txBody>
      </p:sp>
    </p:spTree>
    <p:extLst>
      <p:ext uri="{BB962C8B-B14F-4D97-AF65-F5344CB8AC3E}">
        <p14:creationId xmlns:p14="http://schemas.microsoft.com/office/powerpoint/2010/main" val="1677661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在这其中，我们首先要考虑的就是采样点的描述，这里我们采用的是尺度不变的</a:t>
            </a:r>
            <a:r>
              <a:rPr lang="en-US" altLang="zh-CN" dirty="0" smtClean="0"/>
              <a:t>HKS</a:t>
            </a:r>
            <a:r>
              <a:rPr lang="zh-CN" altLang="en-US" dirty="0" smtClean="0"/>
              <a:t>，</a:t>
            </a:r>
            <a:r>
              <a:rPr lang="en-US" altLang="zh-CN" dirty="0" smtClean="0"/>
              <a:t>HKS</a:t>
            </a:r>
            <a:r>
              <a:rPr lang="zh-CN" altLang="en-US" dirty="0" smtClean="0"/>
              <a:t>是三维模型领域应用最为广泛的描述子，它相对于其他的描述子在噪声和小洞的情况下具有更好的鲁棒性。</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25</a:t>
            </a:fld>
            <a:endParaRPr lang="zh-CN" altLang="en-US"/>
          </a:p>
        </p:txBody>
      </p:sp>
    </p:spTree>
    <p:extLst>
      <p:ext uri="{BB962C8B-B14F-4D97-AF65-F5344CB8AC3E}">
        <p14:creationId xmlns:p14="http://schemas.microsoft.com/office/powerpoint/2010/main" val="438818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然后是随机森林回归，这里展示的是四个不同点的测地距离预测结果，红色的是实际的距离，蓝色的是随机森林预测的距离，可以看到随机森林的预测其实不是特别准确，但是呢预测的结果总是在</a:t>
            </a:r>
            <a:r>
              <a:rPr lang="en-US" altLang="zh-CN" dirty="0" smtClean="0"/>
              <a:t>GT</a:t>
            </a:r>
            <a:r>
              <a:rPr lang="zh-CN" altLang="en-US" dirty="0" smtClean="0"/>
              <a:t>周围来回震荡，这就为我们后面的投票方法可以较好的对兴趣点进行定位提供了依据。</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26</a:t>
            </a:fld>
            <a:endParaRPr lang="zh-CN" altLang="en-US"/>
          </a:p>
        </p:txBody>
      </p:sp>
    </p:spTree>
    <p:extLst>
      <p:ext uri="{BB962C8B-B14F-4D97-AF65-F5344CB8AC3E}">
        <p14:creationId xmlns:p14="http://schemas.microsoft.com/office/powerpoint/2010/main" val="5084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的方法也比较简单，就是对于每个采样点，根据预测的它到兴趣点的距离，画一个圈，对圈儿上所经过的每一个点都投一票，由于预测的距离总是在实际距离周围震荡，那么这个圈也应该总是能经过兴趣点周围，然后所有采样点都投票之后，我们对每个点的领域的平均票数进行统计，票数最多的位置即为兴趣点所在位置。</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27</a:t>
            </a:fld>
            <a:endParaRPr lang="zh-CN" altLang="en-US"/>
          </a:p>
        </p:txBody>
      </p:sp>
    </p:spTree>
    <p:extLst>
      <p:ext uri="{BB962C8B-B14F-4D97-AF65-F5344CB8AC3E}">
        <p14:creationId xmlns:p14="http://schemas.microsoft.com/office/powerpoint/2010/main" val="1786677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展示了我们的方法在噪声，洞，和不同尺度下的结果，可以看到还是比较鲁棒的。这个方法可以应用于其他很多应用，比如，我们选择人的关节点为兴趣点，那么来一个新的人，可以自动地提取出这些关节点，如果我们本来对这些关节点建立了骨骼的话，那么新模型也可以自动地生成骨骼。还有就是这些兴趣点，可以作为分割的初始种子点，而且由于这些兴趣点是由用户指定的，本身可以具有信息，那么根据它得到的分割理应也是具有语义的分割。</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28</a:t>
            </a:fld>
            <a:endParaRPr lang="zh-CN" altLang="en-US"/>
          </a:p>
        </p:txBody>
      </p:sp>
    </p:spTree>
    <p:extLst>
      <p:ext uri="{BB962C8B-B14F-4D97-AF65-F5344CB8AC3E}">
        <p14:creationId xmlns:p14="http://schemas.microsoft.com/office/powerpoint/2010/main" val="287210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的工作是一个区域的描述子，前面的那个描述子是针对一个点，这个描述子针对的是三维模型中的一个区域或者说叫一个部分。那么首先就要知道怎么选定这个区域，这里我们根据的是一个双调和距离，这种距离具有一个很明显的特性就是结构敏感，从这个小熊的图上可以看到，它在模型的同一个结构上的距离很近，比如左手上的距离都很小，而一旦跨过这个结构的边界，那么距离变化很大，所以用户可以仅仅通过一个点，和一个距离的阈值就可以方便地选出三维模型上的一个区域。</a:t>
            </a:r>
            <a:endParaRPr lang="en-US" altLang="zh-CN" dirty="0" smtClean="0"/>
          </a:p>
          <a:p>
            <a:endParaRPr lang="en-US" altLang="zh-CN" dirty="0" smtClean="0"/>
          </a:p>
          <a:p>
            <a:r>
              <a:rPr lang="zh-CN" altLang="en-US" dirty="0" smtClean="0"/>
              <a:t>这里我们的这个描述子，包括了三个部分，一个是全局的形状描述，一个是内部特征结构的描述，还有个是细节的描述。</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29</a:t>
            </a:fld>
            <a:endParaRPr lang="zh-CN" altLang="en-US"/>
          </a:p>
        </p:txBody>
      </p:sp>
    </p:spTree>
    <p:extLst>
      <p:ext uri="{BB962C8B-B14F-4D97-AF65-F5344CB8AC3E}">
        <p14:creationId xmlns:p14="http://schemas.microsoft.com/office/powerpoint/2010/main" val="966963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a:t>
            </a:r>
            <a:r>
              <a:rPr lang="en-US" altLang="zh-CN" dirty="0" smtClean="0"/>
              <a:t>08</a:t>
            </a:r>
            <a:r>
              <a:rPr lang="zh-CN" altLang="en-US" dirty="0" smtClean="0"/>
              <a:t>年从四川省考入北航计算机学院，</a:t>
            </a:r>
            <a:r>
              <a:rPr lang="en-US" altLang="zh-CN" dirty="0" smtClean="0"/>
              <a:t>12</a:t>
            </a:r>
            <a:r>
              <a:rPr lang="zh-CN" altLang="en-US" dirty="0" smtClean="0"/>
              <a:t>年毕业并获得推免直接攻读博士的机会，进入北航虚拟现实技术与系统国家重点实验室，并同时入选北航高等工程学院博士班，高等工程学院博士班面向本校理工类专业的博士，每年开设一个</a:t>
            </a:r>
            <a:r>
              <a:rPr lang="en-US" altLang="zh-CN" dirty="0" smtClean="0"/>
              <a:t>20</a:t>
            </a:r>
            <a:r>
              <a:rPr lang="zh-CN" altLang="en-US" dirty="0" smtClean="0"/>
              <a:t>人左右的班级，当年计算机专业包括我在内只有三人入选</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a:t>
            </a:fld>
            <a:endParaRPr lang="zh-CN" altLang="en-US"/>
          </a:p>
        </p:txBody>
      </p:sp>
    </p:spTree>
    <p:extLst>
      <p:ext uri="{BB962C8B-B14F-4D97-AF65-F5344CB8AC3E}">
        <p14:creationId xmlns:p14="http://schemas.microsoft.com/office/powerpoint/2010/main" val="2329859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由于三维模型可能具有不规则的三角剖分，不同的网格分辨率等问题，所以在计算描述子之前，跟之前那项工作一样，先要对其进行一个均匀采样。</a:t>
            </a:r>
            <a:endParaRPr lang="en-US" altLang="zh-CN" dirty="0" smtClean="0"/>
          </a:p>
          <a:p>
            <a:endParaRPr lang="en-US" altLang="zh-CN" dirty="0" smtClean="0"/>
          </a:p>
          <a:p>
            <a:r>
              <a:rPr lang="zh-CN" altLang="en-US" dirty="0" smtClean="0"/>
              <a:t>然后全局的形状描述比较简单，直接用测地距离的直方图来表示，它可以描述该区域的总体形状，是平的，圆的，还是长条形的等等，这里用测地距离主要为了等距不变性</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30</a:t>
            </a:fld>
            <a:endParaRPr lang="zh-CN" altLang="en-US"/>
          </a:p>
        </p:txBody>
      </p:sp>
    </p:spTree>
    <p:extLst>
      <p:ext uri="{BB962C8B-B14F-4D97-AF65-F5344CB8AC3E}">
        <p14:creationId xmlns:p14="http://schemas.microsoft.com/office/powerpoint/2010/main" val="2718527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部分是区域内部的特征结构，这种结构可以用一个带权重的无向图来表示，它描述的是在这个区域内特征与特征的关系。这种关系可以得到一个相似性矩阵，对这个矩阵进行特征分解，其特征值组成的向量可以对这个特征结构图进行描述，这里跟前面一样采用</a:t>
            </a:r>
            <a:r>
              <a:rPr lang="en-US" altLang="zh-CN" dirty="0" smtClean="0"/>
              <a:t>HKS</a:t>
            </a:r>
            <a:r>
              <a:rPr lang="zh-CN" altLang="en-US" dirty="0" smtClean="0"/>
              <a:t>作为局部点的特征描述，所以在噪声的情况下也很鲁棒。</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31</a:t>
            </a:fld>
            <a:endParaRPr lang="zh-CN" altLang="en-US"/>
          </a:p>
        </p:txBody>
      </p:sp>
    </p:spTree>
    <p:extLst>
      <p:ext uri="{BB962C8B-B14F-4D97-AF65-F5344CB8AC3E}">
        <p14:creationId xmlns:p14="http://schemas.microsoft.com/office/powerpoint/2010/main" val="2511416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第三部分是对区域内特征的一个细节统计，由于我们的区域是由一个中心点和一个环状边界构成的，可以很方便的建立极坐标网格，然后对网格内的特征描述进行统计，得到如左图的</a:t>
            </a:r>
            <a:r>
              <a:rPr lang="en-US" altLang="zh-CN" dirty="0" smtClean="0"/>
              <a:t>shape context</a:t>
            </a:r>
            <a:r>
              <a:rPr lang="zh-CN" altLang="en-US" dirty="0" smtClean="0"/>
              <a:t>，在建立这个极坐标网格的时候有一个旋转的问题，但是可以通过傅里叶变换轻松消去。</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32</a:t>
            </a:fld>
            <a:endParaRPr lang="zh-CN" altLang="en-US"/>
          </a:p>
        </p:txBody>
      </p:sp>
    </p:spTree>
    <p:extLst>
      <p:ext uri="{BB962C8B-B14F-4D97-AF65-F5344CB8AC3E}">
        <p14:creationId xmlns:p14="http://schemas.microsoft.com/office/powerpoint/2010/main" val="3086515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综合以上这三种描述子就可以很好地对选定的区域进行描述了，由于这些描述方法都比较简单，计算很快，可以用来进行</a:t>
            </a:r>
            <a:r>
              <a:rPr lang="en-US" altLang="zh-CN" dirty="0" smtClean="0"/>
              <a:t>partial region</a:t>
            </a:r>
            <a:r>
              <a:rPr lang="zh-CN" altLang="en-US" dirty="0" smtClean="0"/>
              <a:t>的</a:t>
            </a:r>
            <a:r>
              <a:rPr lang="en-US" altLang="zh-CN" dirty="0" smtClean="0"/>
              <a:t>retrieval</a:t>
            </a:r>
            <a:r>
              <a:rPr lang="zh-CN" altLang="en-US" dirty="0" smtClean="0"/>
              <a:t>，这里右边显示模型的描述子是提前计算好的候选描述子，左边的是用户操作的时候实时计算的。传统的描述子描述一个区域的时候往往是简单地对该区域的几何信息进行一个统计，而忽略了特征与特征之间的关系，我们的描述子包含了整体形状描述，特征结构描述以及统计细节信息描述，具有更好的区分行和鲁棒性。</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33</a:t>
            </a:fld>
            <a:endParaRPr lang="zh-CN" altLang="en-US"/>
          </a:p>
        </p:txBody>
      </p:sp>
    </p:spTree>
    <p:extLst>
      <p:ext uri="{BB962C8B-B14F-4D97-AF65-F5344CB8AC3E}">
        <p14:creationId xmlns:p14="http://schemas.microsoft.com/office/powerpoint/2010/main" val="230504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项工作其实是之前的三维模型插值工作的一个改进，之前采用细分的思想不断寻找两个模型之间的中间模型，这样找到的序列其实是分段线性的，就像第一排图展示的一样，这里的改进就在我们直接对这些模型进行一个拟合，不再是两两一起，而是所有模型一起，直接找到模型空间中的一个光滑曲线。这样得到的变形序列更加平滑，合理。</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34</a:t>
            </a:fld>
            <a:endParaRPr lang="zh-CN" altLang="en-US"/>
          </a:p>
        </p:txBody>
      </p:sp>
    </p:spTree>
    <p:extLst>
      <p:ext uri="{BB962C8B-B14F-4D97-AF65-F5344CB8AC3E}">
        <p14:creationId xmlns:p14="http://schemas.microsoft.com/office/powerpoint/2010/main" val="3497492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跟之前一样，网格顶点通常较多，计算量大，这里我们首先将网格进行简化，然后在简化后的网格上进行曲线拟合，最后再通过</a:t>
            </a:r>
            <a:r>
              <a:rPr lang="en-US" altLang="zh-CN" dirty="0" smtClean="0"/>
              <a:t>deformation transfer</a:t>
            </a:r>
            <a:r>
              <a:rPr lang="zh-CN" altLang="en-US" dirty="0" smtClean="0"/>
              <a:t>的技术将变形映射回高精度的网格。由于这里面的很多计算都是求解线性系统，可有预分解，速度比较快，可以达到实时可交互的效率。</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35</a:t>
            </a:fld>
            <a:endParaRPr lang="zh-CN" altLang="en-US"/>
          </a:p>
        </p:txBody>
      </p:sp>
    </p:spTree>
    <p:extLst>
      <p:ext uri="{BB962C8B-B14F-4D97-AF65-F5344CB8AC3E}">
        <p14:creationId xmlns:p14="http://schemas.microsoft.com/office/powerpoint/2010/main" val="1481773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这里展示的是上面所示五个模型拟合的结果，左边黄色的是简化网格，右边的原精度的网格。我们的方法在</a:t>
            </a:r>
            <a:r>
              <a:rPr lang="en-US" altLang="zh-CN" dirty="0" smtClean="0"/>
              <a:t>33</a:t>
            </a:r>
            <a:r>
              <a:rPr lang="zh-CN" altLang="en-US" dirty="0" smtClean="0"/>
              <a:t>万三角形的网格上差值可以做到</a:t>
            </a:r>
            <a:r>
              <a:rPr lang="en-US" altLang="zh-CN" dirty="0" smtClean="0"/>
              <a:t>0.1</a:t>
            </a:r>
            <a:r>
              <a:rPr lang="zh-CN" altLang="en-US" dirty="0" smtClean="0"/>
              <a:t>秒以内，具有很高的效率。</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36</a:t>
            </a:fld>
            <a:endParaRPr lang="zh-CN" altLang="en-US"/>
          </a:p>
        </p:txBody>
      </p:sp>
    </p:spTree>
    <p:extLst>
      <p:ext uri="{BB962C8B-B14F-4D97-AF65-F5344CB8AC3E}">
        <p14:creationId xmlns:p14="http://schemas.microsoft.com/office/powerpoint/2010/main" val="682468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这里展示的是上面所示五个模型拟合的结果，左边黄色的是简化网格，右边的原精度的网格。我们的方法在</a:t>
            </a:r>
            <a:r>
              <a:rPr lang="en-US" altLang="zh-CN" dirty="0" smtClean="0"/>
              <a:t>33</a:t>
            </a:r>
            <a:r>
              <a:rPr lang="zh-CN" altLang="en-US" dirty="0" smtClean="0"/>
              <a:t>万三角形的网格上差值可以做到</a:t>
            </a:r>
            <a:r>
              <a:rPr lang="en-US" altLang="zh-CN" dirty="0" smtClean="0"/>
              <a:t>0.1</a:t>
            </a:r>
            <a:r>
              <a:rPr lang="zh-CN" altLang="en-US" dirty="0" smtClean="0"/>
              <a:t>秒以内，具有很高的效率。</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37</a:t>
            </a:fld>
            <a:endParaRPr lang="zh-CN" altLang="en-US"/>
          </a:p>
        </p:txBody>
      </p:sp>
    </p:spTree>
    <p:extLst>
      <p:ext uri="{BB962C8B-B14F-4D97-AF65-F5344CB8AC3E}">
        <p14:creationId xmlns:p14="http://schemas.microsoft.com/office/powerpoint/2010/main" val="2193253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这里展示的是上面所示五个模型拟合的结果，左边黄色的是简化网格，右边的原精度的网格。我们的方法在</a:t>
            </a:r>
            <a:r>
              <a:rPr lang="en-US" altLang="zh-CN" dirty="0" smtClean="0"/>
              <a:t>33</a:t>
            </a:r>
            <a:r>
              <a:rPr lang="zh-CN" altLang="en-US" dirty="0" smtClean="0"/>
              <a:t>万三角形的网格上差值可以做到</a:t>
            </a:r>
            <a:r>
              <a:rPr lang="en-US" altLang="zh-CN" dirty="0" smtClean="0"/>
              <a:t>0.1</a:t>
            </a:r>
            <a:r>
              <a:rPr lang="zh-CN" altLang="en-US" dirty="0" smtClean="0"/>
              <a:t>秒以内，具有很高的效率。</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38</a:t>
            </a:fld>
            <a:endParaRPr lang="zh-CN" altLang="en-US"/>
          </a:p>
        </p:txBody>
      </p:sp>
    </p:spTree>
    <p:extLst>
      <p:ext uri="{BB962C8B-B14F-4D97-AF65-F5344CB8AC3E}">
        <p14:creationId xmlns:p14="http://schemas.microsoft.com/office/powerpoint/2010/main" val="564094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这里展示的是上面所示五个模型拟合的结果，左边黄色的是简化网格，右边的原精度的网格。我们的方法在</a:t>
            </a:r>
            <a:r>
              <a:rPr lang="en-US" altLang="zh-CN" dirty="0" smtClean="0"/>
              <a:t>33</a:t>
            </a:r>
            <a:r>
              <a:rPr lang="zh-CN" altLang="en-US" dirty="0" smtClean="0"/>
              <a:t>万三角形的网格上差值可以做到</a:t>
            </a:r>
            <a:r>
              <a:rPr lang="en-US" altLang="zh-CN" dirty="0" smtClean="0"/>
              <a:t>0.1</a:t>
            </a:r>
            <a:r>
              <a:rPr lang="zh-CN" altLang="en-US" dirty="0" smtClean="0"/>
              <a:t>秒以内，具有很高的效率。</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39</a:t>
            </a:fld>
            <a:endParaRPr lang="zh-CN" altLang="en-US"/>
          </a:p>
        </p:txBody>
      </p:sp>
    </p:spTree>
    <p:extLst>
      <p:ext uri="{BB962C8B-B14F-4D97-AF65-F5344CB8AC3E}">
        <p14:creationId xmlns:p14="http://schemas.microsoft.com/office/powerpoint/2010/main" val="375006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接下来是我个人的专业技能以及一些获奖情况</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a:t>
            </a:fld>
            <a:endParaRPr lang="zh-CN" altLang="en-US"/>
          </a:p>
        </p:txBody>
      </p:sp>
    </p:spTree>
    <p:extLst>
      <p:ext uri="{BB962C8B-B14F-4D97-AF65-F5344CB8AC3E}">
        <p14:creationId xmlns:p14="http://schemas.microsoft.com/office/powerpoint/2010/main" val="1984599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40</a:t>
            </a:fld>
            <a:endParaRPr lang="zh-CN" altLang="en-US"/>
          </a:p>
        </p:txBody>
      </p:sp>
    </p:spTree>
    <p:extLst>
      <p:ext uri="{BB962C8B-B14F-4D97-AF65-F5344CB8AC3E}">
        <p14:creationId xmlns:p14="http://schemas.microsoft.com/office/powerpoint/2010/main" val="3634850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41</a:t>
            </a:fld>
            <a:endParaRPr lang="zh-CN" altLang="en-US"/>
          </a:p>
        </p:txBody>
      </p:sp>
    </p:spTree>
    <p:extLst>
      <p:ext uri="{BB962C8B-B14F-4D97-AF65-F5344CB8AC3E}">
        <p14:creationId xmlns:p14="http://schemas.microsoft.com/office/powerpoint/2010/main" val="3958024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项工作其实是之前的三维模型插值工作的一个改进，之前采用细分的思想不断寻找两个模型之间的中间模型，这样找到的序列其实是分段线性的，就像第一排图展示的一样，这里的改进就在我们直接对这些模型进行一个拟合，不再是两两一起，而是所有模型一起，直接找到模型空间中的一个光滑曲线。这样得到的变形序列更加平滑，合理。</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42</a:t>
            </a:fld>
            <a:endParaRPr lang="zh-CN" altLang="en-US"/>
          </a:p>
        </p:txBody>
      </p:sp>
    </p:spTree>
    <p:extLst>
      <p:ext uri="{BB962C8B-B14F-4D97-AF65-F5344CB8AC3E}">
        <p14:creationId xmlns:p14="http://schemas.microsoft.com/office/powerpoint/2010/main" val="1912060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项工作其实是之前的三维模型插值工作的一个改进，之前采用细分的思想不断寻找两个模型之间的中间模型，这样找到的序列其实是分段线性的，就像第一排图展示的一样，这里的改进就在我们直接对这些模型进行一个拟合，不再是两两一起，而是所有模型一起，直接找到模型空间中的一个光滑曲线。这样得到的变形序列更加平滑，合理。</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43</a:t>
            </a:fld>
            <a:endParaRPr lang="zh-CN" altLang="en-US"/>
          </a:p>
        </p:txBody>
      </p:sp>
    </p:spTree>
    <p:extLst>
      <p:ext uri="{BB962C8B-B14F-4D97-AF65-F5344CB8AC3E}">
        <p14:creationId xmlns:p14="http://schemas.microsoft.com/office/powerpoint/2010/main" val="2706651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44</a:t>
            </a:fld>
            <a:endParaRPr lang="zh-CN" altLang="en-US"/>
          </a:p>
        </p:txBody>
      </p:sp>
    </p:spTree>
    <p:extLst>
      <p:ext uri="{BB962C8B-B14F-4D97-AF65-F5344CB8AC3E}">
        <p14:creationId xmlns:p14="http://schemas.microsoft.com/office/powerpoint/2010/main" val="1073771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这是我博士期间主要发表的文章列表，两篇会议，三篇期刊，期刊的第一篇我是学生一作</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45</a:t>
            </a:fld>
            <a:endParaRPr lang="zh-CN" altLang="en-US"/>
          </a:p>
        </p:txBody>
      </p:sp>
    </p:spTree>
    <p:extLst>
      <p:ext uri="{BB962C8B-B14F-4D97-AF65-F5344CB8AC3E}">
        <p14:creationId xmlns:p14="http://schemas.microsoft.com/office/powerpoint/2010/main" val="383790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这是我博士期间主要发表的文章列表，两篇会议，三篇期刊，期刊的第一篇我是学生一作</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46</a:t>
            </a:fld>
            <a:endParaRPr lang="zh-CN" altLang="en-US"/>
          </a:p>
        </p:txBody>
      </p:sp>
    </p:spTree>
    <p:extLst>
      <p:ext uri="{BB962C8B-B14F-4D97-AF65-F5344CB8AC3E}">
        <p14:creationId xmlns:p14="http://schemas.microsoft.com/office/powerpoint/2010/main" val="3389733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我的报告完了，谢谢大家。</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47</a:t>
            </a:fld>
            <a:endParaRPr lang="zh-CN" altLang="en-US"/>
          </a:p>
        </p:txBody>
      </p:sp>
    </p:spTree>
    <p:extLst>
      <p:ext uri="{BB962C8B-B14F-4D97-AF65-F5344CB8AC3E}">
        <p14:creationId xmlns:p14="http://schemas.microsoft.com/office/powerpoint/2010/main" val="919234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我平时科研过程中主要使用</a:t>
            </a:r>
            <a:r>
              <a:rPr lang="en-US" altLang="zh-CN" dirty="0" smtClean="0"/>
              <a:t>C/C++</a:t>
            </a:r>
            <a:r>
              <a:rPr lang="zh-CN" altLang="en-US" dirty="0" smtClean="0"/>
              <a:t>来编写程序，偶尔也会用到</a:t>
            </a:r>
            <a:r>
              <a:rPr lang="en-US" altLang="zh-CN" dirty="0" err="1" smtClean="0"/>
              <a:t>matlab</a:t>
            </a:r>
            <a:r>
              <a:rPr lang="zh-CN" altLang="en-US" dirty="0" smtClean="0"/>
              <a:t>和</a:t>
            </a:r>
            <a:r>
              <a:rPr lang="en-US" altLang="zh-CN" dirty="0" smtClean="0"/>
              <a:t>python</a:t>
            </a:r>
            <a:r>
              <a:rPr lang="zh-CN" altLang="en-US" dirty="0" smtClean="0"/>
              <a:t>等其他语言。由于是在虚拟现实实验室，计算机图形学基本上是必备知识，我还经常使用</a:t>
            </a:r>
            <a:r>
              <a:rPr lang="en-US" altLang="zh-CN" dirty="0" smtClean="0"/>
              <a:t>OpenGL</a:t>
            </a:r>
            <a:r>
              <a:rPr lang="zh-CN" altLang="en-US" dirty="0" smtClean="0"/>
              <a:t>，</a:t>
            </a:r>
            <a:r>
              <a:rPr lang="en-US" altLang="zh-CN" dirty="0" smtClean="0"/>
              <a:t>GLSL</a:t>
            </a:r>
            <a:r>
              <a:rPr lang="zh-CN" altLang="en-US" dirty="0" smtClean="0"/>
              <a:t>等语言编写渲染或者可视化的程序。我的博士论文的主要工作是几何处理与形状分析，具体是形状描述子和三维模型的变形等。同时我对并行计算工具</a:t>
            </a:r>
            <a:r>
              <a:rPr lang="en-US" altLang="zh-CN" dirty="0" smtClean="0"/>
              <a:t>CUDA</a:t>
            </a:r>
            <a:r>
              <a:rPr lang="zh-CN" altLang="en-US" dirty="0" smtClean="0"/>
              <a:t>，</a:t>
            </a:r>
            <a:r>
              <a:rPr lang="en-US" altLang="zh-CN" dirty="0" smtClean="0"/>
              <a:t>OpenMP</a:t>
            </a:r>
            <a:r>
              <a:rPr lang="zh-CN" altLang="en-US" dirty="0" smtClean="0"/>
              <a:t>等以及机器学习的一些常用技术也有一定的了解。</a:t>
            </a:r>
            <a:endParaRPr lang="en-US" altLang="zh-CN" dirty="0" smtClean="0"/>
          </a:p>
          <a:p>
            <a:endParaRPr lang="en-US" altLang="zh-CN" dirty="0" smtClean="0"/>
          </a:p>
          <a:p>
            <a:r>
              <a:rPr lang="zh-CN" altLang="en-US" dirty="0" smtClean="0"/>
              <a:t>关于获奖，主要值得提到的是我在去年</a:t>
            </a:r>
            <a:r>
              <a:rPr lang="en-US" altLang="zh-CN" dirty="0" smtClean="0"/>
              <a:t>10</a:t>
            </a:r>
            <a:r>
              <a:rPr lang="zh-CN" altLang="en-US" dirty="0" smtClean="0"/>
              <a:t>月获得了研究生国家奖学金，今年又拿到了北航博士生卓越学术基金，这个基金面向的是已经满足毕业要求但是尚未毕业的博士生。</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5</a:t>
            </a:fld>
            <a:endParaRPr lang="zh-CN" altLang="en-US"/>
          </a:p>
        </p:txBody>
      </p:sp>
    </p:spTree>
    <p:extLst>
      <p:ext uri="{BB962C8B-B14F-4D97-AF65-F5344CB8AC3E}">
        <p14:creationId xmlns:p14="http://schemas.microsoft.com/office/powerpoint/2010/main" val="7350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接下来是我博士期间的主要项目经历</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6</a:t>
            </a:fld>
            <a:endParaRPr lang="zh-CN" altLang="en-US"/>
          </a:p>
        </p:txBody>
      </p:sp>
    </p:spTree>
    <p:extLst>
      <p:ext uri="{BB962C8B-B14F-4D97-AF65-F5344CB8AC3E}">
        <p14:creationId xmlns:p14="http://schemas.microsoft.com/office/powerpoint/2010/main" val="313454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这里我列出了我博士期间参与的两个最重要的项目，第一个是</a:t>
            </a:r>
            <a:r>
              <a:rPr lang="zh-CN" altLang="en-US" sz="1200" dirty="0" smtClean="0">
                <a:latin typeface="Times New Roman" panose="02020603050405020304" pitchFamily="18" charset="0"/>
                <a:cs typeface="Times New Roman" panose="02020603050405020304" pitchFamily="18" charset="0"/>
              </a:rPr>
              <a:t>国家自然科学基金委的重大项目，“可交互人体器官数字模型及虚拟手术研究”，这个项目主要研究人体器官的生理和物理的建模，并实际落脚到一个虚拟手术的原型系统。我作为这个项目的主要学生成员，在里面的主要职责除了编写项目申请书，项目检查报告，</a:t>
            </a:r>
            <a:r>
              <a:rPr lang="en-US" altLang="zh-CN" sz="1200" dirty="0" smtClean="0">
                <a:latin typeface="Times New Roman" panose="02020603050405020304" pitchFamily="18" charset="0"/>
                <a:cs typeface="Times New Roman" panose="02020603050405020304" pitchFamily="18" charset="0"/>
              </a:rPr>
              <a:t>demo</a:t>
            </a:r>
            <a:r>
              <a:rPr lang="zh-CN" altLang="en-US" sz="1200" dirty="0" smtClean="0">
                <a:latin typeface="Times New Roman" panose="02020603050405020304" pitchFamily="18" charset="0"/>
                <a:cs typeface="Times New Roman" panose="02020603050405020304" pitchFamily="18" charset="0"/>
              </a:rPr>
              <a:t>展示之外，还主要负责虚拟手术原型系统和相关技术的开发，并参与实现了一个经皮冠状动脉心血管介入手术模拟器，这个模拟器可以用来对外科医生进行训练或者术前的规划和排演。</a:t>
            </a:r>
            <a:endParaRPr lang="en-US" altLang="zh-CN"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cs typeface="Times New Roman" panose="02020603050405020304" pitchFamily="18" charset="0"/>
              </a:rPr>
              <a:t>第二个项目是国家自然科学基金委的重点领域项目，“基于多源数据的可视模型与环境构建及其动态仿真”，这里所说的多源数据包括了声音、图像、视频、三维模型等数据，我在这各项目里主要负责三维模型的分析与处理，这个项目也正是支持我博士论文的项目。</a:t>
            </a:r>
            <a:endParaRPr lang="en-US" altLang="zh-CN"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7</a:t>
            </a:fld>
            <a:endParaRPr lang="zh-CN" altLang="en-US"/>
          </a:p>
        </p:txBody>
      </p:sp>
    </p:spTree>
    <p:extLst>
      <p:ext uri="{BB962C8B-B14F-4D97-AF65-F5344CB8AC3E}">
        <p14:creationId xmlns:p14="http://schemas.microsoft.com/office/powerpoint/2010/main" val="972971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这是一个时间上的工作分布图，</a:t>
            </a:r>
            <a:r>
              <a:rPr lang="en-US" altLang="zh-CN" dirty="0" smtClean="0"/>
              <a:t>12</a:t>
            </a:r>
            <a:r>
              <a:rPr lang="zh-CN" altLang="en-US" dirty="0" smtClean="0"/>
              <a:t>年到</a:t>
            </a:r>
            <a:r>
              <a:rPr lang="en-US" altLang="zh-CN" dirty="0" smtClean="0"/>
              <a:t>14</a:t>
            </a:r>
            <a:r>
              <a:rPr lang="zh-CN" altLang="en-US" dirty="0" smtClean="0"/>
              <a:t>年我主要参与的是刚才说的医学那个项目，主要工作是流体的仿真和渲染，还有就是虚拟手术模拟器的开发，这都主要是计算机图形学相关的工作。之后我开始进行自己博士论文的工作，主要是三维模型的差值，三维兴趣点的提取，以及形状空间样条拟合，其实这也是三维模型的差值，最后是一个三维模型区域描述子的工作，以上这四项几何相关的工作组成了我的博士论文。</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8</a:t>
            </a:fld>
            <a:endParaRPr lang="zh-CN" altLang="en-US"/>
          </a:p>
        </p:txBody>
      </p:sp>
    </p:spTree>
    <p:extLst>
      <p:ext uri="{BB962C8B-B14F-4D97-AF65-F5344CB8AC3E}">
        <p14:creationId xmlns:p14="http://schemas.microsoft.com/office/powerpoint/2010/main" val="906700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接下来是我工作的一个概览，这里一共介绍八个主要的工作，左边的四个是第一个项目相关的图形学的工作，右边的四个是我博士论文的四个章节的四项工作</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9</a:t>
            </a:fld>
            <a:endParaRPr lang="zh-CN" altLang="en-US"/>
          </a:p>
        </p:txBody>
      </p:sp>
    </p:spTree>
    <p:extLst>
      <p:ext uri="{BB962C8B-B14F-4D97-AF65-F5344CB8AC3E}">
        <p14:creationId xmlns:p14="http://schemas.microsoft.com/office/powerpoint/2010/main" val="163105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389375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736009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261427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4062106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583416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926663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4080324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2280788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599607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001617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E1EB1A2-264D-4A07-B5EE-62529F1918B7}" type="datetimeFigureOut">
              <a:rPr lang="zh-CN" altLang="en-US" smtClean="0"/>
              <a:t>2018/3/22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2683960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EB1A2-264D-4A07-B5EE-62529F1918B7}" type="datetimeFigureOut">
              <a:rPr lang="zh-CN" altLang="en-US" smtClean="0"/>
              <a:t>2018/3/22</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10812610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ijiangxiaqing@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notesSlide" Target="../notesSlides/notesSlide12.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notesSlide" Target="../notesSlides/notesSlide13.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slideLayout" Target="../slideLayouts/slideLayout2.xml"/><Relationship Id="rId7" Type="http://schemas.openxmlformats.org/officeDocument/2006/relationships/image" Target="../media/image30.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notesSlide" Target="../notesSlides/notesSlide15.xml"/><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0.png"/><Relationship Id="rId1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12" Type="http://schemas.openxmlformats.org/officeDocument/2006/relationships/image" Target="../media/image270.png"/><Relationship Id="rId17" Type="http://schemas.openxmlformats.org/officeDocument/2006/relationships/image" Target="../media/image320.png"/><Relationship Id="rId2" Type="http://schemas.openxmlformats.org/officeDocument/2006/relationships/video" Target="../media/media4.mp4"/><Relationship Id="rId16" Type="http://schemas.openxmlformats.org/officeDocument/2006/relationships/image" Target="../media/image31.png"/><Relationship Id="rId1" Type="http://schemas.microsoft.com/office/2007/relationships/media" Target="../media/media4.mp4"/><Relationship Id="rId6" Type="http://schemas.openxmlformats.org/officeDocument/2006/relationships/image" Target="../media/image36.png"/><Relationship Id="rId11" Type="http://schemas.openxmlformats.org/officeDocument/2006/relationships/image" Target="../media/image260.png"/><Relationship Id="rId5" Type="http://schemas.openxmlformats.org/officeDocument/2006/relationships/image" Target="../media/image35.png"/><Relationship Id="rId15" Type="http://schemas.openxmlformats.org/officeDocument/2006/relationships/image" Target="../media/image300.png"/><Relationship Id="rId10" Type="http://schemas.openxmlformats.org/officeDocument/2006/relationships/image" Target="../media/image250.png"/><Relationship Id="rId4" Type="http://schemas.openxmlformats.org/officeDocument/2006/relationships/notesSlide" Target="../notesSlides/notesSlide16.xml"/><Relationship Id="rId9" Type="http://schemas.openxmlformats.org/officeDocument/2006/relationships/image" Target="../media/image240.png"/><Relationship Id="rId14" Type="http://schemas.openxmlformats.org/officeDocument/2006/relationships/image" Target="../media/image290.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notesSlide" Target="../notesSlides/notesSlide17.xml"/><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notesSlide" Target="../notesSlides/notesSlide18.xml"/><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430.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0.xml"/><Relationship Id="rId16"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6.png"/><Relationship Id="rId3" Type="http://schemas.openxmlformats.org/officeDocument/2006/relationships/image" Target="../media/image53.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5.png"/><Relationship Id="rId2" Type="http://schemas.openxmlformats.org/officeDocument/2006/relationships/notesSlide" Target="../notesSlides/notesSlide21.xml"/><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83.png"/><Relationship Id="rId10" Type="http://schemas.openxmlformats.org/officeDocument/2006/relationships/image" Target="../media/image74.png"/><Relationship Id="rId19" Type="http://schemas.openxmlformats.org/officeDocument/2006/relationships/image" Target="../media/image78.png"/><Relationship Id="rId4" Type="http://schemas.openxmlformats.org/officeDocument/2006/relationships/image" Target="../media/image54.png"/><Relationship Id="rId9" Type="http://schemas.openxmlformats.org/officeDocument/2006/relationships/image" Target="../media/image73.png"/><Relationship Id="rId14"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79.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22.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1.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0.png"/><Relationship Id="rId9" Type="http://schemas.openxmlformats.org/officeDocument/2006/relationships/image" Target="../media/image90.png"/><Relationship Id="rId14" Type="http://schemas.openxmlformats.org/officeDocument/2006/relationships/image" Target="../media/image95.pn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26" Type="http://schemas.openxmlformats.org/officeDocument/2006/relationships/image" Target="../media/image130.png"/><Relationship Id="rId3" Type="http://schemas.openxmlformats.org/officeDocument/2006/relationships/image" Target="../media/image107.png"/><Relationship Id="rId21" Type="http://schemas.openxmlformats.org/officeDocument/2006/relationships/image" Target="../media/image125.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5" Type="http://schemas.openxmlformats.org/officeDocument/2006/relationships/image" Target="../media/image129.png"/><Relationship Id="rId2" Type="http://schemas.openxmlformats.org/officeDocument/2006/relationships/notesSlide" Target="../notesSlides/notesSlide24.xml"/><Relationship Id="rId16" Type="http://schemas.openxmlformats.org/officeDocument/2006/relationships/image" Target="../media/image120.png"/><Relationship Id="rId20" Type="http://schemas.openxmlformats.org/officeDocument/2006/relationships/image" Target="../media/image124.png"/><Relationship Id="rId29"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8.pn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28" Type="http://schemas.openxmlformats.org/officeDocument/2006/relationships/image" Target="../media/image132.png"/><Relationship Id="rId10" Type="http://schemas.openxmlformats.org/officeDocument/2006/relationships/image" Target="../media/image114.png"/><Relationship Id="rId19" Type="http://schemas.openxmlformats.org/officeDocument/2006/relationships/image" Target="../media/image123.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6.png"/><Relationship Id="rId27" Type="http://schemas.openxmlformats.org/officeDocument/2006/relationships/image" Target="../media/image131.png"/></Relationships>
</file>

<file path=ppt/slides/_rels/slide25.xml.rels><?xml version="1.0" encoding="UTF-8" standalone="yes"?>
<Relationships xmlns="http://schemas.openxmlformats.org/package/2006/relationships"><Relationship Id="rId8" Type="http://schemas.openxmlformats.org/officeDocument/2006/relationships/image" Target="../media/image139.emf"/><Relationship Id="rId13" Type="http://schemas.openxmlformats.org/officeDocument/2006/relationships/image" Target="../media/image144.emf"/><Relationship Id="rId3" Type="http://schemas.openxmlformats.org/officeDocument/2006/relationships/image" Target="../media/image134.emf"/><Relationship Id="rId7" Type="http://schemas.openxmlformats.org/officeDocument/2006/relationships/image" Target="../media/image138.emf"/><Relationship Id="rId12" Type="http://schemas.openxmlformats.org/officeDocument/2006/relationships/image" Target="../media/image143.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emf"/><Relationship Id="rId10" Type="http://schemas.openxmlformats.org/officeDocument/2006/relationships/image" Target="../media/image141.png"/><Relationship Id="rId4" Type="http://schemas.openxmlformats.org/officeDocument/2006/relationships/image" Target="../media/image135.emf"/><Relationship Id="rId9" Type="http://schemas.openxmlformats.org/officeDocument/2006/relationships/image" Target="../media/image140.emf"/><Relationship Id="rId14" Type="http://schemas.openxmlformats.org/officeDocument/2006/relationships/image" Target="../media/image145.emf"/></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47.png"/><Relationship Id="rId7"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90.png"/><Relationship Id="rId11" Type="http://schemas.openxmlformats.org/officeDocument/2006/relationships/image" Target="../media/image149.png"/><Relationship Id="rId5" Type="http://schemas.openxmlformats.org/officeDocument/2006/relationships/image" Target="../media/image138.png"/><Relationship Id="rId10" Type="http://schemas.openxmlformats.org/officeDocument/2006/relationships/image" Target="../media/image1430.png"/><Relationship Id="rId4" Type="http://schemas.openxmlformats.org/officeDocument/2006/relationships/image" Target="../media/image148.png"/><Relationship Id="rId9" Type="http://schemas.openxmlformats.org/officeDocument/2006/relationships/image" Target="../media/image1420.png"/></Relationships>
</file>

<file path=ppt/slides/_rels/slide2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2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5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emf"/><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emf"/></Relationships>
</file>

<file path=ppt/slides/_rels/slide31.xml.rels><?xml version="1.0" encoding="UTF-8" standalone="yes"?>
<Relationships xmlns="http://schemas.openxmlformats.org/package/2006/relationships"><Relationship Id="rId8" Type="http://schemas.openxmlformats.org/officeDocument/2006/relationships/image" Target="../media/image175.jpeg"/><Relationship Id="rId13" Type="http://schemas.openxmlformats.org/officeDocument/2006/relationships/image" Target="../media/image180.jpeg"/><Relationship Id="rId3" Type="http://schemas.openxmlformats.org/officeDocument/2006/relationships/image" Target="../media/image1660.png"/><Relationship Id="rId7" Type="http://schemas.openxmlformats.org/officeDocument/2006/relationships/image" Target="../media/image174.jpeg"/><Relationship Id="rId12" Type="http://schemas.openxmlformats.org/officeDocument/2006/relationships/image" Target="../media/image179.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680.png"/><Relationship Id="rId10" Type="http://schemas.openxmlformats.org/officeDocument/2006/relationships/image" Target="../media/image177.jpeg"/><Relationship Id="rId4" Type="http://schemas.openxmlformats.org/officeDocument/2006/relationships/image" Target="../media/image1670.png"/><Relationship Id="rId9" Type="http://schemas.openxmlformats.org/officeDocument/2006/relationships/image" Target="../media/image176.emf"/></Relationships>
</file>

<file path=ppt/slides/_rels/slide3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3.jpeg"/><Relationship Id="rId4" Type="http://schemas.openxmlformats.org/officeDocument/2006/relationships/image" Target="../media/image18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4.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36.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9" Type="http://schemas.openxmlformats.org/officeDocument/2006/relationships/image" Target="../media/image196.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3" Type="http://schemas.microsoft.com/office/2007/relationships/media" Target="../media/media9.mp4"/><Relationship Id="rId7"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video" Target="../media/media10.mp4"/><Relationship Id="rId11" Type="http://schemas.openxmlformats.org/officeDocument/2006/relationships/image" Target="../media/image199.png"/><Relationship Id="rId5" Type="http://schemas.microsoft.com/office/2007/relationships/media" Target="../media/media10.mp4"/><Relationship Id="rId10" Type="http://schemas.openxmlformats.org/officeDocument/2006/relationships/image" Target="../media/image198.png"/><Relationship Id="rId4" Type="http://schemas.openxmlformats.org/officeDocument/2006/relationships/video" Target="../media/media9.mp4"/><Relationship Id="rId9" Type="http://schemas.openxmlformats.org/officeDocument/2006/relationships/image" Target="../media/image197.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8.xml"/><Relationship Id="rId3" Type="http://schemas.microsoft.com/office/2007/relationships/media" Target="../media/media12.mp4"/><Relationship Id="rId7"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video" Target="../media/media13.mp4"/><Relationship Id="rId11" Type="http://schemas.openxmlformats.org/officeDocument/2006/relationships/image" Target="../media/image202.png"/><Relationship Id="rId5" Type="http://schemas.microsoft.com/office/2007/relationships/media" Target="../media/media13.mp4"/><Relationship Id="rId10" Type="http://schemas.openxmlformats.org/officeDocument/2006/relationships/image" Target="../media/image201.png"/><Relationship Id="rId4" Type="http://schemas.openxmlformats.org/officeDocument/2006/relationships/video" Target="../media/media12.mp4"/><Relationship Id="rId9" Type="http://schemas.openxmlformats.org/officeDocument/2006/relationships/image" Target="../media/image200.png"/></Relationships>
</file>

<file path=ppt/slides/_rels/slide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3" Type="http://schemas.microsoft.com/office/2007/relationships/media" Target="../media/media15.mp4"/><Relationship Id="rId7" Type="http://schemas.openxmlformats.org/officeDocument/2006/relationships/slideLayout" Target="../slideLayouts/slideLayout2.xml"/><Relationship Id="rId12" Type="http://schemas.openxmlformats.org/officeDocument/2006/relationships/image" Target="../media/image209.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video" Target="../media/media16.mp4"/><Relationship Id="rId11" Type="http://schemas.openxmlformats.org/officeDocument/2006/relationships/image" Target="../media/image208.png"/><Relationship Id="rId5" Type="http://schemas.microsoft.com/office/2007/relationships/media" Target="../media/media16.mp4"/><Relationship Id="rId10" Type="http://schemas.openxmlformats.org/officeDocument/2006/relationships/image" Target="../media/image207.png"/><Relationship Id="rId4" Type="http://schemas.openxmlformats.org/officeDocument/2006/relationships/video" Target="../media/media15.mp4"/><Relationship Id="rId9" Type="http://schemas.openxmlformats.org/officeDocument/2006/relationships/image" Target="../media/image206.png"/></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neijiangxiaqing@gmail.co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920999" y="3554371"/>
            <a:ext cx="7915275" cy="1984947"/>
          </a:xfrm>
        </p:spPr>
        <p:txBody>
          <a:bodyPr>
            <a:normAutofit/>
          </a:bodyPr>
          <a:lstStyle/>
          <a:p>
            <a:pPr algn="l"/>
            <a:r>
              <a:rPr lang="en-US" altLang="zh-CN" sz="2800" dirty="0"/>
              <a:t>Qing Xia (</a:t>
            </a:r>
            <a:r>
              <a:rPr lang="zh-CN" altLang="en-US" sz="2800" dirty="0"/>
              <a:t>夏 清</a:t>
            </a:r>
            <a:r>
              <a:rPr lang="en-US" altLang="zh-CN" sz="2800" dirty="0"/>
              <a:t>)</a:t>
            </a:r>
          </a:p>
          <a:p>
            <a:pPr algn="l"/>
            <a:r>
              <a:rPr lang="en-US" altLang="zh-CN" dirty="0" smtClean="0"/>
              <a:t>State Key Lab of Virtual Reality Technology and Systems</a:t>
            </a:r>
          </a:p>
          <a:p>
            <a:pPr algn="l"/>
            <a:r>
              <a:rPr lang="en-US" altLang="zh-CN" dirty="0" smtClean="0"/>
              <a:t>Beihang University</a:t>
            </a:r>
          </a:p>
          <a:p>
            <a:pPr algn="l"/>
            <a:r>
              <a:rPr lang="en-US" altLang="zh-CN" dirty="0" smtClean="0">
                <a:hlinkClick r:id="rId3"/>
              </a:rPr>
              <a:t>neijiangxiaqing@gmail.com</a:t>
            </a:r>
            <a:r>
              <a:rPr lang="en-US" altLang="zh-CN" dirty="0" smtClean="0"/>
              <a:t> </a:t>
            </a:r>
            <a:endParaRPr lang="zh-CN" altLang="en-US" dirty="0"/>
          </a:p>
        </p:txBody>
      </p:sp>
      <p:pic>
        <p:nvPicPr>
          <p:cNvPr id="4" name="Picture 3" descr="C:\Users\yanglp\Desktop\北航logo.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48066" y="3567071"/>
            <a:ext cx="898020" cy="883560"/>
          </a:xfrm>
          <a:prstGeom prst="rect">
            <a:avLst/>
          </a:prstGeom>
          <a:noFill/>
        </p:spPr>
      </p:pic>
      <p:pic>
        <p:nvPicPr>
          <p:cNvPr id="5" name="图片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94505" y="4489122"/>
            <a:ext cx="1005143" cy="1005143"/>
          </a:xfrm>
          <a:prstGeom prst="rect">
            <a:avLst/>
          </a:prstGeom>
        </p:spPr>
      </p:pic>
      <p:sp>
        <p:nvSpPr>
          <p:cNvPr id="2" name="标题 1"/>
          <p:cNvSpPr>
            <a:spLocks noGrp="1"/>
          </p:cNvSpPr>
          <p:nvPr>
            <p:ph type="ctrTitle"/>
          </p:nvPr>
        </p:nvSpPr>
        <p:spPr>
          <a:xfrm>
            <a:off x="1548066" y="925749"/>
            <a:ext cx="10697495" cy="1933957"/>
          </a:xfrm>
        </p:spPr>
        <p:txBody>
          <a:bodyPr>
            <a:normAutofit/>
          </a:bodyPr>
          <a:lstStyle/>
          <a:p>
            <a:pPr algn="l"/>
            <a:r>
              <a:rPr lang="en-US" altLang="zh-CN" sz="6600" b="1" dirty="0" smtClean="0">
                <a:latin typeface="Times New Roman" pitchFamily="18" charset="0"/>
                <a:ea typeface="+mn-ea"/>
                <a:cs typeface="Times New Roman" pitchFamily="18" charset="0"/>
              </a:rPr>
              <a:t>A brief </a:t>
            </a:r>
            <a:br>
              <a:rPr lang="en-US" altLang="zh-CN" sz="6600" b="1" dirty="0" smtClean="0">
                <a:latin typeface="Times New Roman" pitchFamily="18" charset="0"/>
                <a:ea typeface="+mn-ea"/>
                <a:cs typeface="Times New Roman" pitchFamily="18" charset="0"/>
              </a:rPr>
            </a:br>
            <a:r>
              <a:rPr lang="en-US" altLang="zh-CN" sz="6600" b="1" dirty="0" smtClean="0">
                <a:latin typeface="Times New Roman" pitchFamily="18" charset="0"/>
                <a:ea typeface="+mn-ea"/>
                <a:cs typeface="Times New Roman" pitchFamily="18" charset="0"/>
              </a:rPr>
              <a:t>self-introduction</a:t>
            </a:r>
            <a:endParaRPr lang="zh-CN" altLang="en-US" sz="6600" b="1" dirty="0">
              <a:latin typeface="Times New Roman" pitchFamily="18" charset="0"/>
              <a:ea typeface="+mn-ea"/>
              <a:cs typeface="Times New Roman" pitchFamily="18" charset="0"/>
            </a:endParaRPr>
          </a:p>
        </p:txBody>
      </p:sp>
      <p:pic>
        <p:nvPicPr>
          <p:cNvPr id="6" name="图片 5" descr="http://hsiatsing.github.io/images/XiaQing.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bwMode="auto">
          <a:xfrm>
            <a:off x="8563412" y="925749"/>
            <a:ext cx="1775714" cy="24794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6546733"/>
      </p:ext>
    </p:extLst>
  </p:cSld>
  <p:clrMapOvr>
    <a:masterClrMapping/>
  </p:clrMapOvr>
  <mc:AlternateContent xmlns:mc="http://schemas.openxmlformats.org/markup-compatibility/2006" xmlns:p14="http://schemas.microsoft.com/office/powerpoint/2010/main">
    <mc:Choice Requires="p14">
      <p:transition spd="med" p14:dur="700" advTm="1190">
        <p:fade/>
      </p:transition>
    </mc:Choice>
    <mc:Fallback xmlns="">
      <p:transition spd="med" advTm="119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Real-time fluid rendering</a:t>
            </a:r>
          </a:p>
        </p:txBody>
      </p:sp>
      <p:sp>
        <p:nvSpPr>
          <p:cNvPr id="34" name="文本框 33"/>
          <p:cNvSpPr txBox="1"/>
          <p:nvPr/>
        </p:nvSpPr>
        <p:spPr>
          <a:xfrm>
            <a:off x="414306" y="1273629"/>
            <a:ext cx="11234769" cy="5232202"/>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Fluid simulation review: solving </a:t>
            </a:r>
            <a:r>
              <a:rPr lang="en-US" altLang="zh-CN" sz="2400" dirty="0" err="1" smtClean="0">
                <a:latin typeface="Times New Roman" panose="02020603050405020304" pitchFamily="18" charset="0"/>
                <a:cs typeface="Times New Roman" panose="02020603050405020304" pitchFamily="18" charset="0"/>
              </a:rPr>
              <a:t>Navier</a:t>
            </a:r>
            <a:r>
              <a:rPr lang="en-US" altLang="zh-CN" sz="2400" dirty="0" smtClean="0">
                <a:latin typeface="Times New Roman" panose="02020603050405020304" pitchFamily="18" charset="0"/>
                <a:cs typeface="Times New Roman" panose="02020603050405020304" pitchFamily="18" charset="0"/>
              </a:rPr>
              <a:t>-Stokes equations</a:t>
            </a:r>
          </a:p>
          <a:p>
            <a:pPr marL="800100" lvl="1" indent="-342900">
              <a:spcBef>
                <a:spcPts val="1800"/>
              </a:spcBef>
              <a:buFont typeface="Wingdings" panose="05000000000000000000" pitchFamily="2" charset="2"/>
              <a:buChar char="l"/>
            </a:pPr>
            <a:r>
              <a:rPr lang="en-US" altLang="zh-CN" sz="2000" dirty="0" smtClean="0">
                <a:latin typeface="Times New Roman" panose="02020603050405020304" pitchFamily="18" charset="0"/>
                <a:cs typeface="Times New Roman" panose="02020603050405020304" pitchFamily="18" charset="0"/>
              </a:rPr>
              <a:t>Euler methods</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Focus </a:t>
            </a:r>
            <a:r>
              <a:rPr lang="en-US" altLang="zh-CN" sz="2000" dirty="0">
                <a:latin typeface="Times New Roman" panose="02020603050405020304" pitchFamily="18" charset="0"/>
                <a:cs typeface="Times New Roman" panose="02020603050405020304" pitchFamily="18" charset="0"/>
              </a:rPr>
              <a:t>on specific locations in the space </a:t>
            </a:r>
            <a:r>
              <a:rPr lang="en-US" altLang="zh-CN" sz="2000" dirty="0" smtClean="0">
                <a:latin typeface="Times New Roman" panose="02020603050405020304" pitchFamily="18" charset="0"/>
                <a:cs typeface="Times New Roman" panose="02020603050405020304" pitchFamily="18" charset="0"/>
              </a:rPr>
              <a:t>through </a:t>
            </a:r>
            <a:r>
              <a:rPr lang="en-US" altLang="zh-CN" sz="2000" dirty="0">
                <a:latin typeface="Times New Roman" panose="02020603050405020304" pitchFamily="18" charset="0"/>
                <a:cs typeface="Times New Roman" panose="02020603050405020304" pitchFamily="18" charset="0"/>
              </a:rPr>
              <a:t>which the fluid </a:t>
            </a:r>
            <a:r>
              <a:rPr lang="en-US" altLang="zh-CN" sz="2000" dirty="0" smtClean="0">
                <a:latin typeface="Times New Roman" panose="02020603050405020304" pitchFamily="18" charset="0"/>
                <a:cs typeface="Times New Roman" panose="02020603050405020304" pitchFamily="18" charset="0"/>
              </a:rPr>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flows </a:t>
            </a:r>
            <a:r>
              <a:rPr lang="en-US" altLang="zh-CN" sz="2000" dirty="0">
                <a:latin typeface="Times New Roman" panose="02020603050405020304" pitchFamily="18" charset="0"/>
                <a:cs typeface="Times New Roman" panose="02020603050405020304" pitchFamily="18" charset="0"/>
              </a:rPr>
              <a:t>as time </a:t>
            </a:r>
            <a:r>
              <a:rPr lang="en-US" altLang="zh-CN" sz="2000" dirty="0" smtClean="0">
                <a:latin typeface="Times New Roman" panose="02020603050405020304" pitchFamily="18" charset="0"/>
                <a:cs typeface="Times New Roman" panose="02020603050405020304" pitchFamily="18" charset="0"/>
              </a:rPr>
              <a:t>passes</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Sitting </a:t>
            </a:r>
            <a:r>
              <a:rPr lang="en-US" altLang="zh-CN" sz="2000" dirty="0">
                <a:latin typeface="Times New Roman" panose="02020603050405020304" pitchFamily="18" charset="0"/>
                <a:cs typeface="Times New Roman" panose="02020603050405020304" pitchFamily="18" charset="0"/>
              </a:rPr>
              <a:t>on the bank of a river and watching the water pass the fixed </a:t>
            </a:r>
            <a:r>
              <a:rPr lang="en-US" altLang="zh-CN" sz="2000" dirty="0" smtClean="0">
                <a:latin typeface="Times New Roman" panose="02020603050405020304" pitchFamily="18" charset="0"/>
                <a:cs typeface="Times New Roman" panose="02020603050405020304" pitchFamily="18" charset="0"/>
              </a:rPr>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location</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Lagrange methods</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Follow </a:t>
            </a:r>
            <a:r>
              <a:rPr lang="en-US" altLang="zh-CN" sz="2000" dirty="0">
                <a:latin typeface="Times New Roman" panose="02020603050405020304" pitchFamily="18" charset="0"/>
                <a:cs typeface="Times New Roman" panose="02020603050405020304" pitchFamily="18" charset="0"/>
              </a:rPr>
              <a:t>an </a:t>
            </a:r>
            <a:r>
              <a:rPr lang="en-US" altLang="zh-CN" sz="2000" dirty="0" smtClean="0">
                <a:latin typeface="Times New Roman" panose="02020603050405020304" pitchFamily="18" charset="0"/>
                <a:cs typeface="Times New Roman" panose="02020603050405020304" pitchFamily="18" charset="0"/>
              </a:rPr>
              <a:t>individual fluid </a:t>
            </a:r>
            <a:r>
              <a:rPr lang="en-US" altLang="zh-CN" sz="2000" dirty="0">
                <a:latin typeface="Times New Roman" panose="02020603050405020304" pitchFamily="18" charset="0"/>
                <a:cs typeface="Times New Roman" panose="02020603050405020304" pitchFamily="18" charset="0"/>
              </a:rPr>
              <a:t>parcel as it moves through space and </a:t>
            </a:r>
            <a:r>
              <a:rPr lang="en-US" altLang="zh-CN" sz="2000" dirty="0" smtClean="0">
                <a:latin typeface="Times New Roman" panose="02020603050405020304" pitchFamily="18" charset="0"/>
                <a:cs typeface="Times New Roman" panose="02020603050405020304" pitchFamily="18" charset="0"/>
              </a:rPr>
              <a:t>time</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Sitting </a:t>
            </a:r>
            <a:r>
              <a:rPr lang="en-US" altLang="zh-CN" sz="2000" dirty="0">
                <a:latin typeface="Times New Roman" panose="02020603050405020304" pitchFamily="18" charset="0"/>
                <a:cs typeface="Times New Roman" panose="02020603050405020304" pitchFamily="18" charset="0"/>
              </a:rPr>
              <a:t>in a boat and drifting down a </a:t>
            </a:r>
            <a:r>
              <a:rPr lang="en-US" altLang="zh-CN" sz="2000" dirty="0" smtClean="0">
                <a:latin typeface="Times New Roman" panose="02020603050405020304" pitchFamily="18" charset="0"/>
                <a:cs typeface="Times New Roman" panose="02020603050405020304" pitchFamily="18" charset="0"/>
              </a:rPr>
              <a:t>river</a:t>
            </a:r>
          </a:p>
          <a:p>
            <a:pPr marL="1200150" lvl="2" indent="-285750">
              <a:spcBef>
                <a:spcPts val="1200"/>
              </a:spcBef>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Smoothed-particle hydrodynamics (SPH</a:t>
            </a:r>
            <a:r>
              <a:rPr lang="en-US" altLang="zh-CN" sz="2000" b="1" dirty="0" smtClean="0">
                <a:latin typeface="Times New Roman" panose="02020603050405020304" pitchFamily="18" charset="0"/>
                <a:cs typeface="Times New Roman" panose="02020603050405020304" pitchFamily="18" charset="0"/>
              </a:rPr>
              <a:t>)</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Divide </a:t>
            </a:r>
            <a:r>
              <a:rPr lang="en-US" altLang="zh-CN" sz="2000" dirty="0">
                <a:latin typeface="Times New Roman" panose="02020603050405020304" pitchFamily="18" charset="0"/>
                <a:cs typeface="Times New Roman" panose="02020603050405020304" pitchFamily="18" charset="0"/>
              </a:rPr>
              <a:t>the fluid into a set of discrete particles, </a:t>
            </a:r>
            <a:r>
              <a:rPr lang="en-US" altLang="zh-CN" sz="2000" dirty="0" smtClean="0">
                <a:latin typeface="Times New Roman" panose="02020603050405020304" pitchFamily="18" charset="0"/>
                <a:cs typeface="Times New Roman" panose="02020603050405020304" pitchFamily="18" charset="0"/>
              </a:rPr>
              <a:t>and their </a:t>
            </a:r>
            <a:r>
              <a:rPr lang="en-US" altLang="zh-CN" sz="2000" dirty="0">
                <a:latin typeface="Times New Roman" panose="02020603050405020304" pitchFamily="18" charset="0"/>
                <a:cs typeface="Times New Roman" panose="02020603050405020304" pitchFamily="18" charset="0"/>
              </a:rPr>
              <a:t>properties are </a:t>
            </a:r>
            <a:r>
              <a:rPr lang="en-US" altLang="zh-CN" sz="2000" dirty="0" smtClean="0">
                <a:latin typeface="Times New Roman" panose="02020603050405020304" pitchFamily="18" charset="0"/>
                <a:cs typeface="Times New Roman" panose="02020603050405020304" pitchFamily="18" charset="0"/>
              </a:rPr>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smoothed" by a kernel function</a:t>
            </a:r>
          </a:p>
        </p:txBody>
      </p:sp>
      <p:pic>
        <p:nvPicPr>
          <p:cNvPr id="37" name="图片 36"/>
          <p:cNvPicPr/>
          <p:nvPr/>
        </p:nvPicPr>
        <p:blipFill>
          <a:blip r:embed="rId3" cstate="email">
            <a:extLst>
              <a:ext uri="{28A0092B-C50C-407E-A947-70E740481C1C}">
                <a14:useLocalDpi xmlns:a14="http://schemas.microsoft.com/office/drawing/2010/main"/>
              </a:ext>
            </a:extLst>
          </a:blip>
          <a:srcRect/>
          <a:stretch>
            <a:fillRect/>
          </a:stretch>
        </p:blipFill>
        <p:spPr bwMode="auto">
          <a:xfrm>
            <a:off x="8950960" y="4074794"/>
            <a:ext cx="2555240" cy="1843405"/>
          </a:xfrm>
          <a:prstGeom prst="rect">
            <a:avLst/>
          </a:prstGeom>
          <a:noFill/>
          <a:ln>
            <a:noFill/>
          </a:ln>
        </p:spPr>
      </p:pic>
      <p:pic>
        <p:nvPicPr>
          <p:cNvPr id="42" name="图片 4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50960" y="1251856"/>
            <a:ext cx="2555240" cy="1772253"/>
          </a:xfrm>
          <a:prstGeom prst="rect">
            <a:avLst/>
          </a:prstGeom>
          <a:noFill/>
          <a:ln>
            <a:noFill/>
          </a:ln>
        </p:spPr>
      </p:pic>
      <p:sp>
        <p:nvSpPr>
          <p:cNvPr id="2" name="文本框 1"/>
          <p:cNvSpPr txBox="1"/>
          <p:nvPr/>
        </p:nvSpPr>
        <p:spPr>
          <a:xfrm>
            <a:off x="9050336" y="2942036"/>
            <a:ext cx="2349500"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Fluids in Euler view</a:t>
            </a:r>
            <a:endParaRPr lang="zh-CN" altLang="en-US"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8775699" y="5826452"/>
            <a:ext cx="2924175"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Fluids in Lagrange view</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0" y="6512348"/>
            <a:ext cx="9131300" cy="338554"/>
          </a:xfrm>
          <a:prstGeom prst="rect">
            <a:avLst/>
          </a:prstGeom>
        </p:spPr>
        <p:txBody>
          <a:bodyPr wrap="square">
            <a:spAutoFit/>
          </a:bodyPr>
          <a:lstStyle/>
          <a:p>
            <a:r>
              <a:rPr lang="zh-CN" altLang="en-US" sz="1600" dirty="0">
                <a:latin typeface="Times New Roman" panose="02020603050405020304" pitchFamily="18" charset="0"/>
                <a:cs typeface="Times New Roman" panose="02020603050405020304" pitchFamily="18" charset="0"/>
              </a:rPr>
              <a:t>https://en.wikipedia.org/wiki/Lagrangian_and_Eulerian_specification_of_the_flow_field</a:t>
            </a:r>
          </a:p>
        </p:txBody>
      </p:sp>
    </p:spTree>
    <p:extLst>
      <p:ext uri="{BB962C8B-B14F-4D97-AF65-F5344CB8AC3E}">
        <p14:creationId xmlns:p14="http://schemas.microsoft.com/office/powerpoint/2010/main" val="427653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Real-time fluid rendering</a:t>
            </a:r>
          </a:p>
        </p:txBody>
      </p:sp>
      <p:grpSp>
        <p:nvGrpSpPr>
          <p:cNvPr id="5" name="组合 4"/>
          <p:cNvGrpSpPr>
            <a:grpSpLocks noChangeAspect="1"/>
          </p:cNvGrpSpPr>
          <p:nvPr/>
        </p:nvGrpSpPr>
        <p:grpSpPr>
          <a:xfrm>
            <a:off x="670972" y="1943557"/>
            <a:ext cx="2148336" cy="2138286"/>
            <a:chOff x="381110" y="3969103"/>
            <a:chExt cx="2331502" cy="2320596"/>
          </a:xfrm>
        </p:grpSpPr>
        <p:sp>
          <p:nvSpPr>
            <p:cNvPr id="8" name="矩形 7"/>
            <p:cNvSpPr/>
            <p:nvPr/>
          </p:nvSpPr>
          <p:spPr>
            <a:xfrm>
              <a:off x="381110" y="3969103"/>
              <a:ext cx="2331502" cy="2320595"/>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Particle system</a:t>
              </a:r>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110" y="4549167"/>
              <a:ext cx="2331501" cy="1740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组合 9"/>
          <p:cNvGrpSpPr>
            <a:grpSpLocks noChangeAspect="1"/>
          </p:cNvGrpSpPr>
          <p:nvPr/>
        </p:nvGrpSpPr>
        <p:grpSpPr>
          <a:xfrm>
            <a:off x="3488196" y="1938795"/>
            <a:ext cx="2148336" cy="2144952"/>
            <a:chOff x="6278993" y="3983644"/>
            <a:chExt cx="2331501" cy="2327829"/>
          </a:xfrm>
        </p:grpSpPr>
        <p:sp>
          <p:nvSpPr>
            <p:cNvPr id="11" name="矩形 10"/>
            <p:cNvSpPr/>
            <p:nvPr/>
          </p:nvSpPr>
          <p:spPr>
            <a:xfrm>
              <a:off x="6278993" y="3983644"/>
              <a:ext cx="2331501" cy="232782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rPr>
                <a:t>Smoothed depth</a:t>
              </a:r>
              <a:endParaRPr kumimoji="0" lang="zh-CN" alt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endParaRPr>
            </a:p>
          </p:txBody>
        </p:sp>
        <p:pic>
          <p:nvPicPr>
            <p:cNvPr id="13" name="Picture 3" descr="D:\Program Files (x86)\Fraps\Screenshots\fluids_CUDA 2012-05-22 20-13-22-11.bmp"/>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78993" y="4550130"/>
              <a:ext cx="2331501" cy="17613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组合 22"/>
          <p:cNvGrpSpPr>
            <a:grpSpLocks noChangeAspect="1"/>
          </p:cNvGrpSpPr>
          <p:nvPr/>
        </p:nvGrpSpPr>
        <p:grpSpPr>
          <a:xfrm>
            <a:off x="6300405" y="1927716"/>
            <a:ext cx="2148334" cy="2160602"/>
            <a:chOff x="2706231" y="2699221"/>
            <a:chExt cx="1632113" cy="1641433"/>
          </a:xfrm>
        </p:grpSpPr>
        <p:sp>
          <p:nvSpPr>
            <p:cNvPr id="26" name="矩形 25"/>
            <p:cNvSpPr/>
            <p:nvPr/>
          </p:nvSpPr>
          <p:spPr>
            <a:xfrm>
              <a:off x="2706231" y="2699221"/>
              <a:ext cx="1632113" cy="1641433"/>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defPPr>
                <a:defRPr lang="zh-CN"/>
              </a:defPPr>
              <a:lvl1pPr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1pPr>
              <a:lvl2pPr marL="457200"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2pPr>
              <a:lvl3pPr marL="914400"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3pPr>
              <a:lvl4pPr marL="1371600"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4pPr>
              <a:lvl5pPr marL="1828800"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5pPr>
              <a:lvl6pPr marL="2286000" algn="l" defTabSz="914400" rtl="0" eaLnBrk="1" latinLnBrk="0" hangingPunct="1">
                <a:defRPr sz="2500" b="1" kern="1200">
                  <a:solidFill>
                    <a:schemeClr val="tx2"/>
                  </a:solidFill>
                  <a:latin typeface="楷体_GB2312" pitchFamily="1" charset="-122"/>
                  <a:ea typeface="楷体_GB2312" pitchFamily="1" charset="-122"/>
                  <a:cs typeface="+mn-cs"/>
                </a:defRPr>
              </a:lvl6pPr>
              <a:lvl7pPr marL="2743200" algn="l" defTabSz="914400" rtl="0" eaLnBrk="1" latinLnBrk="0" hangingPunct="1">
                <a:defRPr sz="2500" b="1" kern="1200">
                  <a:solidFill>
                    <a:schemeClr val="tx2"/>
                  </a:solidFill>
                  <a:latin typeface="楷体_GB2312" pitchFamily="1" charset="-122"/>
                  <a:ea typeface="楷体_GB2312" pitchFamily="1" charset="-122"/>
                  <a:cs typeface="+mn-cs"/>
                </a:defRPr>
              </a:lvl7pPr>
              <a:lvl8pPr marL="3200400" algn="l" defTabSz="914400" rtl="0" eaLnBrk="1" latinLnBrk="0" hangingPunct="1">
                <a:defRPr sz="2500" b="1" kern="1200">
                  <a:solidFill>
                    <a:schemeClr val="tx2"/>
                  </a:solidFill>
                  <a:latin typeface="楷体_GB2312" pitchFamily="1" charset="-122"/>
                  <a:ea typeface="楷体_GB2312" pitchFamily="1" charset="-122"/>
                  <a:cs typeface="+mn-cs"/>
                </a:defRPr>
              </a:lvl8pPr>
              <a:lvl9pPr marL="3657600" algn="l" defTabSz="914400" rtl="0" eaLnBrk="1" latinLnBrk="0" hangingPunct="1">
                <a:defRPr sz="2500" b="1" kern="1200">
                  <a:solidFill>
                    <a:schemeClr val="tx2"/>
                  </a:solidFill>
                  <a:latin typeface="楷体_GB2312" pitchFamily="1" charset="-122"/>
                  <a:ea typeface="楷体_GB2312" pitchFamily="1" charset="-122"/>
                  <a:cs typeface="+mn-cs"/>
                </a:defRPr>
              </a:lvl9pPr>
            </a:lstStyle>
            <a:p>
              <a:pPr marR="0" lvl="0" indent="0" fontAlgn="auto">
                <a:lnSpc>
                  <a:spcPct val="100000"/>
                </a:lnSpc>
                <a:spcBef>
                  <a:spcPts val="0"/>
                </a:spcBef>
                <a:spcAft>
                  <a:spcPts val="0"/>
                </a:spcAft>
                <a:buClrTx/>
                <a:buSzTx/>
                <a:buFontTx/>
                <a:buNone/>
                <a:tabLst/>
                <a:defRPr/>
              </a:pPr>
              <a:r>
                <a:rPr lang="en-US" altLang="zh-CN" sz="2000" b="0" kern="0" dirty="0">
                  <a:solidFill>
                    <a:sysClr val="windowText" lastClr="000000"/>
                  </a:solidFill>
                  <a:latin typeface="Times New Roman" panose="02020603050405020304" pitchFamily="18" charset="0"/>
                  <a:ea typeface="宋体"/>
                  <a:cs typeface="Times New Roman" panose="02020603050405020304" pitchFamily="18" charset="0"/>
                </a:rPr>
                <a:t>Normal map</a:t>
              </a:r>
              <a:endParaRPr lang="zh-CN" altLang="en-US" sz="2000" b="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2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10040" y="3114681"/>
              <a:ext cx="1626274" cy="122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组合 27"/>
          <p:cNvGrpSpPr>
            <a:grpSpLocks noChangeAspect="1"/>
          </p:cNvGrpSpPr>
          <p:nvPr/>
        </p:nvGrpSpPr>
        <p:grpSpPr>
          <a:xfrm>
            <a:off x="3491053" y="4522857"/>
            <a:ext cx="2147391" cy="2138285"/>
            <a:chOff x="611481" y="5040249"/>
            <a:chExt cx="1683615" cy="1676477"/>
          </a:xfrm>
        </p:grpSpPr>
        <p:sp>
          <p:nvSpPr>
            <p:cNvPr id="29" name="矩形 28"/>
            <p:cNvSpPr/>
            <p:nvPr/>
          </p:nvSpPr>
          <p:spPr>
            <a:xfrm>
              <a:off x="613813" y="5040249"/>
              <a:ext cx="1679043" cy="1676477"/>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rPr>
                <a:t>Thickness</a:t>
              </a:r>
              <a:r>
                <a:rPr kumimoji="0" lang="en-US" altLang="zh-CN" sz="2000" b="0" i="0" u="none" strike="noStrike" kern="0" cap="none" spc="0" normalizeH="0" noProof="0" dirty="0" smtClean="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rPr>
                <a:t> map</a:t>
              </a:r>
              <a:endParaRPr kumimoji="0" lang="zh-CN" alt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endParaRPr>
            </a:p>
          </p:txBody>
        </p:sp>
        <p:pic>
          <p:nvPicPr>
            <p:cNvPr id="30"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1481" y="5458916"/>
              <a:ext cx="1683615" cy="125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1" name="组合 30"/>
          <p:cNvGrpSpPr>
            <a:grpSpLocks noChangeAspect="1"/>
          </p:cNvGrpSpPr>
          <p:nvPr/>
        </p:nvGrpSpPr>
        <p:grpSpPr>
          <a:xfrm>
            <a:off x="6309399" y="4522858"/>
            <a:ext cx="2139459" cy="2144708"/>
            <a:chOff x="4423928" y="5026272"/>
            <a:chExt cx="1674640" cy="1678749"/>
          </a:xfrm>
        </p:grpSpPr>
        <p:sp>
          <p:nvSpPr>
            <p:cNvPr id="32" name="矩形 31"/>
            <p:cNvSpPr/>
            <p:nvPr/>
          </p:nvSpPr>
          <p:spPr>
            <a:xfrm>
              <a:off x="4423928" y="5026272"/>
              <a:ext cx="1674640" cy="167874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smtClean="0">
                  <a:solidFill>
                    <a:sysClr val="windowText" lastClr="000000"/>
                  </a:solidFill>
                  <a:latin typeface="Calibri"/>
                  <a:ea typeface="宋体"/>
                </a:rPr>
                <a:t>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Refraction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ysClr val="windowText" lastClr="000000"/>
                </a:solidFill>
                <a:effectLst/>
                <a:uLnTx/>
                <a:uFillTx/>
                <a:latin typeface="Calibri"/>
                <a:ea typeface="宋体"/>
                <a:cs typeface="+mn-cs"/>
              </a:endParaRPr>
            </a:p>
          </p:txBody>
        </p:sp>
        <p:pic>
          <p:nvPicPr>
            <p:cNvPr id="33"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28665" y="5446760"/>
              <a:ext cx="1664457" cy="125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 name="组合 34"/>
          <p:cNvGrpSpPr>
            <a:grpSpLocks noChangeAspect="1"/>
          </p:cNvGrpSpPr>
          <p:nvPr/>
        </p:nvGrpSpPr>
        <p:grpSpPr>
          <a:xfrm>
            <a:off x="9112846" y="1938916"/>
            <a:ext cx="2150518" cy="2144709"/>
            <a:chOff x="5341097" y="1940774"/>
            <a:chExt cx="1684280" cy="1679730"/>
          </a:xfrm>
        </p:grpSpPr>
        <p:sp>
          <p:nvSpPr>
            <p:cNvPr id="36" name="矩形 35"/>
            <p:cNvSpPr/>
            <p:nvPr/>
          </p:nvSpPr>
          <p:spPr>
            <a:xfrm>
              <a:off x="5341097" y="1940774"/>
              <a:ext cx="1684280" cy="1679730"/>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marR="0" lvl="0" indent="0" algn="ctr" fontAlgn="auto">
                <a:lnSpc>
                  <a:spcPct val="100000"/>
                </a:lnSpc>
                <a:spcBef>
                  <a:spcPts val="0"/>
                </a:spcBef>
                <a:spcAft>
                  <a:spcPts val="0"/>
                </a:spcAft>
                <a:buClrTx/>
                <a:buSzTx/>
                <a:buFontTx/>
                <a:buNone/>
                <a:tabLst/>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Lightning</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38" name="Picture 6"/>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44843" y="2360095"/>
              <a:ext cx="1679396" cy="126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组合 38"/>
          <p:cNvGrpSpPr>
            <a:grpSpLocks noChangeAspect="1"/>
          </p:cNvGrpSpPr>
          <p:nvPr/>
        </p:nvGrpSpPr>
        <p:grpSpPr>
          <a:xfrm>
            <a:off x="9122957" y="4523474"/>
            <a:ext cx="2154641" cy="2139603"/>
            <a:chOff x="7219038" y="3597659"/>
            <a:chExt cx="1694532" cy="1682705"/>
          </a:xfrm>
        </p:grpSpPr>
        <p:sp>
          <p:nvSpPr>
            <p:cNvPr id="40" name="矩形 39"/>
            <p:cNvSpPr/>
            <p:nvPr/>
          </p:nvSpPr>
          <p:spPr>
            <a:xfrm>
              <a:off x="7219038" y="3597659"/>
              <a:ext cx="1694532" cy="168166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Reflection</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41" name="Picture 7" descr="D:\Program Files (x86)\Fraps\Screenshots\fluids_CUDA 2012-05-22 20-13-40-03.bmp"/>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225523" y="4017138"/>
              <a:ext cx="1684301" cy="12632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5" name="直接箭头连接符 44"/>
          <p:cNvCxnSpPr>
            <a:stCxn id="8" idx="3"/>
            <a:endCxn id="11" idx="1"/>
          </p:cNvCxnSpPr>
          <p:nvPr/>
        </p:nvCxnSpPr>
        <p:spPr>
          <a:xfrm flipV="1">
            <a:off x="2819308" y="3011272"/>
            <a:ext cx="668888" cy="142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11" idx="3"/>
            <a:endCxn id="26" idx="1"/>
          </p:cNvCxnSpPr>
          <p:nvPr/>
        </p:nvCxnSpPr>
        <p:spPr>
          <a:xfrm flipV="1">
            <a:off x="5636532" y="3008017"/>
            <a:ext cx="663874" cy="325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26" idx="3"/>
            <a:endCxn id="36" idx="1"/>
          </p:cNvCxnSpPr>
          <p:nvPr/>
        </p:nvCxnSpPr>
        <p:spPr>
          <a:xfrm>
            <a:off x="8448740" y="3008017"/>
            <a:ext cx="664106" cy="325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11" idx="2"/>
            <a:endCxn id="29" idx="0"/>
          </p:cNvCxnSpPr>
          <p:nvPr/>
        </p:nvCxnSpPr>
        <p:spPr>
          <a:xfrm>
            <a:off x="4562364" y="4083747"/>
            <a:ext cx="2444" cy="4391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9" idx="3"/>
            <a:endCxn id="32" idx="1"/>
          </p:cNvCxnSpPr>
          <p:nvPr/>
        </p:nvCxnSpPr>
        <p:spPr>
          <a:xfrm>
            <a:off x="5635588" y="5592000"/>
            <a:ext cx="673811" cy="321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25" idx="2"/>
            <a:endCxn id="32" idx="0"/>
          </p:cNvCxnSpPr>
          <p:nvPr/>
        </p:nvCxnSpPr>
        <p:spPr>
          <a:xfrm>
            <a:off x="7375744" y="4082546"/>
            <a:ext cx="3385" cy="44031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8448740" y="4088318"/>
            <a:ext cx="683385" cy="4345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Screen space fluid rendering</a:t>
            </a:r>
          </a:p>
        </p:txBody>
      </p:sp>
    </p:spTree>
    <p:extLst>
      <p:ext uri="{BB962C8B-B14F-4D97-AF65-F5344CB8AC3E}">
        <p14:creationId xmlns:p14="http://schemas.microsoft.com/office/powerpoint/2010/main" val="129395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Real-time fluid rendering</a:t>
            </a:r>
          </a:p>
        </p:txBody>
      </p:sp>
      <p:pic>
        <p:nvPicPr>
          <p:cNvPr id="43" name="Picture 6" descr="D:\Program Files (x86)\Fraps\Screenshots\fluids_CUDA 2012-05-22 20-13-18-79.bmp"/>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99842" y="2867857"/>
            <a:ext cx="2857269" cy="214295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p:cNvGrpSpPr>
            <a:grpSpLocks noChangeAspect="1"/>
          </p:cNvGrpSpPr>
          <p:nvPr/>
        </p:nvGrpSpPr>
        <p:grpSpPr>
          <a:xfrm>
            <a:off x="533081" y="3079990"/>
            <a:ext cx="1721060" cy="1718686"/>
            <a:chOff x="4417501" y="5026272"/>
            <a:chExt cx="1681067" cy="1678749"/>
          </a:xfrm>
        </p:grpSpPr>
        <p:sp>
          <p:nvSpPr>
            <p:cNvPr id="37" name="矩形 36"/>
            <p:cNvSpPr/>
            <p:nvPr/>
          </p:nvSpPr>
          <p:spPr>
            <a:xfrm>
              <a:off x="4423928" y="5026272"/>
              <a:ext cx="1674640" cy="167874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smtClean="0">
                  <a:solidFill>
                    <a:sysClr val="windowText" lastClr="000000"/>
                  </a:solidFill>
                  <a:latin typeface="Calibri"/>
                  <a:ea typeface="宋体"/>
                </a:rPr>
                <a:t>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Refraction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ysClr val="windowText" lastClr="000000"/>
                </a:solidFill>
                <a:effectLst/>
                <a:uLnTx/>
                <a:uFillTx/>
                <a:latin typeface="Calibri"/>
                <a:ea typeface="宋体"/>
                <a:cs typeface="+mn-cs"/>
              </a:endParaRPr>
            </a:p>
          </p:txBody>
        </p:sp>
        <p:pic>
          <p:nvPicPr>
            <p:cNvPr id="42"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17501" y="5446760"/>
              <a:ext cx="1664457" cy="125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组合 43"/>
          <p:cNvGrpSpPr>
            <a:grpSpLocks noChangeAspect="1"/>
          </p:cNvGrpSpPr>
          <p:nvPr/>
        </p:nvGrpSpPr>
        <p:grpSpPr>
          <a:xfrm>
            <a:off x="533462" y="1214040"/>
            <a:ext cx="1723342" cy="1718687"/>
            <a:chOff x="5341097" y="1940774"/>
            <a:chExt cx="1684280" cy="1679730"/>
          </a:xfrm>
        </p:grpSpPr>
        <p:sp>
          <p:nvSpPr>
            <p:cNvPr id="46" name="矩形 45"/>
            <p:cNvSpPr/>
            <p:nvPr/>
          </p:nvSpPr>
          <p:spPr>
            <a:xfrm>
              <a:off x="5341097" y="1940774"/>
              <a:ext cx="1684280" cy="1679730"/>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marR="0" lvl="0" indent="0" algn="ctr" fontAlgn="auto">
                <a:lnSpc>
                  <a:spcPct val="100000"/>
                </a:lnSpc>
                <a:spcBef>
                  <a:spcPts val="0"/>
                </a:spcBef>
                <a:spcAft>
                  <a:spcPts val="0"/>
                </a:spcAft>
                <a:buClrTx/>
                <a:buSzTx/>
                <a:buFontTx/>
                <a:buNone/>
                <a:tabLst/>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Lightning</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47"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44843" y="2360095"/>
              <a:ext cx="1679396" cy="126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9" name="组合 48"/>
          <p:cNvGrpSpPr>
            <a:grpSpLocks noChangeAspect="1"/>
          </p:cNvGrpSpPr>
          <p:nvPr/>
        </p:nvGrpSpPr>
        <p:grpSpPr>
          <a:xfrm>
            <a:off x="535909" y="4933670"/>
            <a:ext cx="1726646" cy="1714595"/>
            <a:chOff x="7219038" y="3597659"/>
            <a:chExt cx="1694532" cy="1682705"/>
          </a:xfrm>
        </p:grpSpPr>
        <p:sp>
          <p:nvSpPr>
            <p:cNvPr id="50" name="矩形 49"/>
            <p:cNvSpPr/>
            <p:nvPr/>
          </p:nvSpPr>
          <p:spPr>
            <a:xfrm>
              <a:off x="7219038" y="3597659"/>
              <a:ext cx="1694532" cy="168166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Reflection</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52" name="Picture 7" descr="D:\Program Files (x86)\Fraps\Screenshots\fluids_CUDA 2012-05-22 20-13-40-03.bmp"/>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225523" y="4017138"/>
              <a:ext cx="1684301" cy="12632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肘形连接符 2"/>
          <p:cNvCxnSpPr>
            <a:stCxn id="46" idx="3"/>
            <a:endCxn id="43" idx="1"/>
          </p:cNvCxnSpPr>
          <p:nvPr/>
        </p:nvCxnSpPr>
        <p:spPr>
          <a:xfrm>
            <a:off x="2256804" y="2073384"/>
            <a:ext cx="443038" cy="1865949"/>
          </a:xfrm>
          <a:prstGeom prst="bentConnector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50" idx="3"/>
            <a:endCxn id="43" idx="1"/>
          </p:cNvCxnSpPr>
          <p:nvPr/>
        </p:nvCxnSpPr>
        <p:spPr>
          <a:xfrm flipV="1">
            <a:off x="2262555" y="3939333"/>
            <a:ext cx="437287" cy="1851107"/>
          </a:xfrm>
          <a:prstGeom prst="bentConnector3">
            <a:avLst>
              <a:gd name="adj1" fmla="val 5000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99842" y="5854991"/>
            <a:ext cx="8873033" cy="707886"/>
          </a:xfrm>
          <a:prstGeom prst="rect">
            <a:avLst/>
          </a:prstGeom>
        </p:spPr>
        <p:txBody>
          <a:bodyPr wrap="square">
            <a:spAutoFit/>
          </a:bodyPr>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Yang,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S.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A.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Hao,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H. Qin. </a:t>
            </a:r>
            <a:r>
              <a:rPr lang="en-US" altLang="zh-CN" sz="2000" kern="0" dirty="0" err="1" smtClean="0">
                <a:solidFill>
                  <a:sysClr val="windowText" lastClr="000000"/>
                </a:solidFill>
                <a:latin typeface="Times New Roman" panose="02020603050405020304" pitchFamily="18" charset="0"/>
                <a:ea typeface="宋体"/>
                <a:cs typeface="Times New Roman" panose="02020603050405020304" pitchFamily="18" charset="0"/>
              </a:rPr>
              <a:t>Realtime</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Two-Way Coupling of Meshless Fluids and Nonlinear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FEM</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Computer Graphics Forum, 2012, 31(7):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2037-2046.</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cxnSp>
        <p:nvCxnSpPr>
          <p:cNvPr id="69" name="直接箭头连接符 68"/>
          <p:cNvCxnSpPr>
            <a:stCxn id="37" idx="3"/>
            <a:endCxn id="43" idx="1"/>
          </p:cNvCxnSpPr>
          <p:nvPr/>
        </p:nvCxnSpPr>
        <p:spPr>
          <a:xfrm>
            <a:off x="2254141" y="3939333"/>
            <a:ext cx="44570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 name="media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78166" y="1736035"/>
            <a:ext cx="5945648" cy="3963765"/>
          </a:xfrm>
          <a:prstGeom prst="rect">
            <a:avLst/>
          </a:prstGeom>
        </p:spPr>
      </p:pic>
    </p:spTree>
    <p:extLst>
      <p:ext uri="{BB962C8B-B14F-4D97-AF65-F5344CB8AC3E}">
        <p14:creationId xmlns:p14="http://schemas.microsoft.com/office/powerpoint/2010/main" val="98418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F</a:t>
            </a:r>
            <a:r>
              <a:rPr lang="en-US" altLang="zh-CN" sz="4000" b="1" dirty="0" smtClean="0">
                <a:solidFill>
                  <a:schemeClr val="tx1"/>
                </a:solidFill>
                <a:latin typeface="Times New Roman" pitchFamily="18" charset="0"/>
                <a:cs typeface="Times New Roman" pitchFamily="18" charset="0"/>
              </a:rPr>
              <a:t>luid details enhancement</a:t>
            </a:r>
          </a:p>
        </p:txBody>
      </p:sp>
      <p:sp>
        <p:nvSpPr>
          <p:cNvPr id="69" name="矩形 68"/>
          <p:cNvSpPr/>
          <p:nvPr/>
        </p:nvSpPr>
        <p:spPr>
          <a:xfrm>
            <a:off x="3306012" y="1430429"/>
            <a:ext cx="2430903" cy="1265256"/>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Final result</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68" name="矩形 67"/>
          <p:cNvSpPr/>
          <p:nvPr/>
        </p:nvSpPr>
        <p:spPr>
          <a:xfrm>
            <a:off x="3309193" y="3002977"/>
            <a:ext cx="2430903" cy="1256431"/>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Diffuse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Particles </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66" name="矩形 65"/>
          <p:cNvSpPr/>
          <p:nvPr/>
        </p:nvSpPr>
        <p:spPr>
          <a:xfrm>
            <a:off x="546696" y="4539325"/>
            <a:ext cx="2418843" cy="1256431"/>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Image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space Analysis</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 </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65" name="矩形 64"/>
          <p:cNvSpPr/>
          <p:nvPr/>
        </p:nvSpPr>
        <p:spPr>
          <a:xfrm>
            <a:off x="546696" y="2978857"/>
            <a:ext cx="2418843" cy="1256433"/>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Depth from above</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63" name="矩形 62"/>
          <p:cNvSpPr/>
          <p:nvPr/>
        </p:nvSpPr>
        <p:spPr>
          <a:xfrm>
            <a:off x="546696" y="1419458"/>
            <a:ext cx="2418843" cy="1256431"/>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Particle system</a:t>
            </a:r>
          </a:p>
        </p:txBody>
      </p:sp>
      <p:pic>
        <p:nvPicPr>
          <p:cNvPr id="55" name="Picture 1"/>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18072" y="1857577"/>
            <a:ext cx="2418843" cy="842446"/>
          </a:xfrm>
          <a:prstGeom prst="rect">
            <a:avLst/>
          </a:prstGeom>
          <a:noFill/>
          <a:ln w="9525">
            <a:noFill/>
            <a:miter lim="800000"/>
            <a:headEnd/>
            <a:tailEnd/>
          </a:ln>
          <a:effectLst/>
        </p:spPr>
      </p:pic>
      <p:pic>
        <p:nvPicPr>
          <p:cNvPr id="56" name="Picture 2"/>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6696" y="1873498"/>
            <a:ext cx="2418843" cy="816120"/>
          </a:xfrm>
          <a:prstGeom prst="rect">
            <a:avLst/>
          </a:prstGeom>
          <a:noFill/>
          <a:ln w="9525">
            <a:noFill/>
            <a:miter lim="800000"/>
            <a:headEnd/>
            <a:tailEnd/>
          </a:ln>
          <a:effectLst/>
        </p:spPr>
      </p:pic>
      <p:pic>
        <p:nvPicPr>
          <p:cNvPr id="58" name="Picture 4"/>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46696" y="3420198"/>
            <a:ext cx="2418843" cy="816120"/>
          </a:xfrm>
          <a:prstGeom prst="rect">
            <a:avLst/>
          </a:prstGeom>
          <a:noFill/>
          <a:ln w="9525">
            <a:noFill/>
            <a:miter lim="800000"/>
            <a:headEnd/>
            <a:tailEnd/>
          </a:ln>
          <a:effectLst/>
        </p:spPr>
      </p:pic>
      <p:pic>
        <p:nvPicPr>
          <p:cNvPr id="59" name="Picture 5"/>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6696" y="4979636"/>
            <a:ext cx="2418843" cy="816120"/>
          </a:xfrm>
          <a:prstGeom prst="rect">
            <a:avLst/>
          </a:prstGeom>
          <a:noFill/>
          <a:ln w="9525">
            <a:noFill/>
            <a:miter lim="800000"/>
            <a:headEnd/>
            <a:tailEnd/>
          </a:ln>
          <a:effectLst/>
        </p:spPr>
      </p:pic>
      <p:pic>
        <p:nvPicPr>
          <p:cNvPr id="62" name="Picture 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319662" y="3455176"/>
            <a:ext cx="2418843" cy="816120"/>
          </a:xfrm>
          <a:prstGeom prst="rect">
            <a:avLst/>
          </a:prstGeom>
          <a:noFill/>
          <a:ln w="9525">
            <a:noFill/>
            <a:miter lim="800000"/>
            <a:headEnd/>
            <a:tailEnd/>
          </a:ln>
          <a:effectLst/>
        </p:spPr>
      </p:pic>
      <p:cxnSp>
        <p:nvCxnSpPr>
          <p:cNvPr id="3" name="直接箭头连接符 2"/>
          <p:cNvCxnSpPr>
            <a:stCxn id="63" idx="2"/>
            <a:endCxn id="65" idx="0"/>
          </p:cNvCxnSpPr>
          <p:nvPr/>
        </p:nvCxnSpPr>
        <p:spPr>
          <a:xfrm>
            <a:off x="1756118" y="2675889"/>
            <a:ext cx="0" cy="30296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5" idx="2"/>
            <a:endCxn id="66" idx="0"/>
          </p:cNvCxnSpPr>
          <p:nvPr/>
        </p:nvCxnSpPr>
        <p:spPr>
          <a:xfrm>
            <a:off x="1756118" y="4235290"/>
            <a:ext cx="0" cy="30403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6" idx="3"/>
            <a:endCxn id="82" idx="1"/>
          </p:cNvCxnSpPr>
          <p:nvPr/>
        </p:nvCxnSpPr>
        <p:spPr>
          <a:xfrm>
            <a:off x="2965539" y="5167541"/>
            <a:ext cx="351274"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2" idx="0"/>
            <a:endCxn id="62" idx="2"/>
          </p:cNvCxnSpPr>
          <p:nvPr/>
        </p:nvCxnSpPr>
        <p:spPr>
          <a:xfrm flipV="1">
            <a:off x="4526235" y="4258596"/>
            <a:ext cx="2849" cy="28072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46050" y="6047789"/>
            <a:ext cx="11899900" cy="707886"/>
          </a:xfrm>
          <a:prstGeom prst="rect">
            <a:avLst/>
          </a:prstGeom>
        </p:spPr>
        <p:txBody>
          <a:bodyPr wrap="square">
            <a:spAutoFit/>
          </a:bodyPr>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Yang,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a:t>
            </a: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Xia</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 S. Li, A.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Hao and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H.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Qin. A Novel Analysis-and-Simulation Approach for Detail Enhancement in FLIP Fluid Interaction. The 21st ACM Symposium on Virtual Reality Software and Technology (VRST 2015)</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82" name="矩形 81"/>
          <p:cNvSpPr/>
          <p:nvPr/>
        </p:nvSpPr>
        <p:spPr>
          <a:xfrm>
            <a:off x="3316813" y="4539325"/>
            <a:ext cx="2418843" cy="1256432"/>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Time-Space Analysis</a:t>
            </a:r>
          </a:p>
        </p:txBody>
      </p:sp>
      <p:pic>
        <p:nvPicPr>
          <p:cNvPr id="83" name="Picture 6"/>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316815" y="4986363"/>
            <a:ext cx="2418843" cy="816120"/>
          </a:xfrm>
          <a:prstGeom prst="rect">
            <a:avLst/>
          </a:prstGeom>
          <a:noFill/>
          <a:ln w="9525">
            <a:noFill/>
            <a:miter lim="800000"/>
            <a:headEnd/>
            <a:tailEnd/>
          </a:ln>
          <a:effectLst/>
        </p:spPr>
      </p:pic>
      <p:cxnSp>
        <p:nvCxnSpPr>
          <p:cNvPr id="93" name="直接箭头连接符 92"/>
          <p:cNvCxnSpPr>
            <a:stCxn id="68" idx="0"/>
            <a:endCxn id="55" idx="2"/>
          </p:cNvCxnSpPr>
          <p:nvPr/>
        </p:nvCxnSpPr>
        <p:spPr>
          <a:xfrm flipV="1">
            <a:off x="4524645" y="2700023"/>
            <a:ext cx="2849" cy="30295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media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884955" y="1443682"/>
            <a:ext cx="5789824" cy="4342368"/>
          </a:xfrm>
          <a:prstGeom prst="rect">
            <a:avLst/>
          </a:prstGeom>
        </p:spPr>
      </p:pic>
    </p:spTree>
    <p:extLst>
      <p:ext uri="{BB962C8B-B14F-4D97-AF65-F5344CB8AC3E}">
        <p14:creationId xmlns:p14="http://schemas.microsoft.com/office/powerpoint/2010/main" val="195530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F</a:t>
            </a:r>
            <a:r>
              <a:rPr lang="en-US" altLang="zh-CN" sz="4000" b="1" dirty="0" smtClean="0">
                <a:solidFill>
                  <a:schemeClr val="tx1"/>
                </a:solidFill>
                <a:latin typeface="Times New Roman" pitchFamily="18" charset="0"/>
                <a:cs typeface="Times New Roman" pitchFamily="18" charset="0"/>
              </a:rPr>
              <a:t>luid details enhancement</a:t>
            </a:r>
          </a:p>
        </p:txBody>
      </p:sp>
      <p:sp>
        <p:nvSpPr>
          <p:cNvPr id="20" name="矩形 19"/>
          <p:cNvSpPr/>
          <p:nvPr/>
        </p:nvSpPr>
        <p:spPr>
          <a:xfrm>
            <a:off x="203200" y="5796785"/>
            <a:ext cx="11899900" cy="707886"/>
          </a:xfrm>
          <a:prstGeom prst="rect">
            <a:avLst/>
          </a:prstGeom>
        </p:spPr>
        <p:txBody>
          <a:bodyPr wrap="square">
            <a:spAutoFit/>
          </a:bodyPr>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Y. </a:t>
            </a:r>
            <a:r>
              <a:rPr lang="en-US" altLang="zh-CN" sz="2000" kern="0" dirty="0" err="1">
                <a:solidFill>
                  <a:sysClr val="windowText" lastClr="000000"/>
                </a:solidFill>
                <a:latin typeface="Times New Roman" panose="02020603050405020304" pitchFamily="18" charset="0"/>
                <a:ea typeface="宋体"/>
                <a:cs typeface="Times New Roman" panose="02020603050405020304" pitchFamily="18" charset="0"/>
              </a:rPr>
              <a:t>Qiu</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Yang,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S.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H.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Qin and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A.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Hao. Novel Fluid Detail Enhancement based on Multi-Layer Depth Regression Analysis and FLIP Fluid Simulation. Computer Animation and Virtual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Worlds,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2016,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accepted.</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2" name="图片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3200" y="1438441"/>
            <a:ext cx="3625958" cy="1854526"/>
          </a:xfrm>
          <a:prstGeom prst="rect">
            <a:avLst/>
          </a:prstGeom>
        </p:spPr>
      </p:pic>
      <p:pic>
        <p:nvPicPr>
          <p:cNvPr id="23" name="图片 2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3579" y="3535609"/>
            <a:ext cx="3594965" cy="185277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84178" y="1962553"/>
            <a:ext cx="8048625" cy="2943225"/>
          </a:xfrm>
          <a:prstGeom prst="rect">
            <a:avLst/>
          </a:prstGeom>
        </p:spPr>
      </p:pic>
    </p:spTree>
    <p:extLst>
      <p:ext uri="{BB962C8B-B14F-4D97-AF65-F5344CB8AC3E}">
        <p14:creationId xmlns:p14="http://schemas.microsoft.com/office/powerpoint/2010/main" val="36487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Data-driven heartbeat simulation</a:t>
            </a:r>
            <a:endParaRPr lang="en-US" altLang="zh-CN" sz="4000" b="1" dirty="0">
              <a:solidFill>
                <a:schemeClr val="tx1"/>
              </a:solidFill>
              <a:latin typeface="Times New Roman" pitchFamily="18" charset="0"/>
              <a:cs typeface="Times New Roman" pitchFamily="18" charset="0"/>
            </a:endParaRPr>
          </a:p>
        </p:txBody>
      </p:sp>
      <p:sp>
        <p:nvSpPr>
          <p:cNvPr id="145" name="矩形 144"/>
          <p:cNvSpPr/>
          <p:nvPr/>
        </p:nvSpPr>
        <p:spPr>
          <a:xfrm>
            <a:off x="0" y="6005486"/>
            <a:ext cx="12191999" cy="707886"/>
          </a:xfrm>
          <a:prstGeom prst="rect">
            <a:avLst/>
          </a:prstGeom>
        </p:spPr>
        <p:txBody>
          <a:bodyPr wrap="square">
            <a:spAutoFit/>
          </a:bodyPr>
          <a:lstStyle/>
          <a:p>
            <a:pPr lvl="0" algn="ctr">
              <a:spcAft>
                <a:spcPts val="0"/>
              </a:spcAft>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Z. </a:t>
            </a:r>
            <a:r>
              <a:rPr lang="en-US" altLang="zh-CN" sz="2000" kern="0" dirty="0" err="1">
                <a:solidFill>
                  <a:sysClr val="windowText" lastClr="000000"/>
                </a:solidFill>
                <a:latin typeface="Times New Roman" panose="02020603050405020304" pitchFamily="18" charset="0"/>
                <a:ea typeface="宋体"/>
                <a:cs typeface="Times New Roman" panose="02020603050405020304" pitchFamily="18" charset="0"/>
              </a:rPr>
              <a:t>Xie</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a:t>
            </a: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Xia</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 and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Kinetic simulation of cardiac motion with patient-specific coronary artery vessels attached for PCI simulator. International Conference on Virtual Reality and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Visualization 2017. </a:t>
            </a:r>
            <a:r>
              <a:rPr lang="en-US" altLang="zh-CN" sz="2000" b="1" kern="0" dirty="0">
                <a:solidFill>
                  <a:sysClr val="windowText" lastClr="000000"/>
                </a:solidFill>
                <a:latin typeface="Times New Roman" panose="02020603050405020304" pitchFamily="18" charset="0"/>
                <a:ea typeface="宋体"/>
                <a:cs typeface="Times New Roman" panose="02020603050405020304" pitchFamily="18" charset="0"/>
              </a:rPr>
              <a:t>Best Paper Award</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56" name="图片 5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0722" y="1560539"/>
            <a:ext cx="1645632" cy="1867792"/>
          </a:xfrm>
          <a:prstGeom prst="rect">
            <a:avLst/>
          </a:prstGeom>
        </p:spPr>
      </p:pic>
      <p:pic>
        <p:nvPicPr>
          <p:cNvPr id="57" name="图片 5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58867" y="1560539"/>
            <a:ext cx="1645632" cy="1867792"/>
          </a:xfrm>
          <a:prstGeom prst="rect">
            <a:avLst/>
          </a:prstGeom>
        </p:spPr>
      </p:pic>
      <p:pic>
        <p:nvPicPr>
          <p:cNvPr id="58" name="图片 5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0722" y="3980884"/>
            <a:ext cx="1645632" cy="1867792"/>
          </a:xfrm>
          <a:prstGeom prst="rect">
            <a:avLst/>
          </a:prstGeom>
        </p:spPr>
      </p:pic>
      <p:pic>
        <p:nvPicPr>
          <p:cNvPr id="59" name="图片 5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8867" y="3967678"/>
            <a:ext cx="1645632" cy="1867792"/>
          </a:xfrm>
          <a:prstGeom prst="rect">
            <a:avLst/>
          </a:prstGeom>
        </p:spPr>
      </p:pic>
      <p:sp>
        <p:nvSpPr>
          <p:cNvPr id="60" name="文本框 59"/>
          <p:cNvSpPr txBox="1"/>
          <p:nvPr/>
        </p:nvSpPr>
        <p:spPr>
          <a:xfrm>
            <a:off x="262620" y="1160429"/>
            <a:ext cx="2154722"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Scanned data</a:t>
            </a:r>
            <a:endParaRPr lang="zh-CN" altLang="en-US" sz="2000" dirty="0">
              <a:latin typeface="Times New Roman" panose="02020603050405020304" pitchFamily="18" charset="0"/>
              <a:cs typeface="Times New Roman" panose="02020603050405020304" pitchFamily="18" charset="0"/>
            </a:endParaRPr>
          </a:p>
        </p:txBody>
      </p:sp>
      <p:sp>
        <p:nvSpPr>
          <p:cNvPr id="61" name="文本框 60"/>
          <p:cNvSpPr txBox="1"/>
          <p:nvPr/>
        </p:nvSpPr>
        <p:spPr>
          <a:xfrm>
            <a:off x="1966172" y="1145335"/>
            <a:ext cx="3106789"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Volumetric rendering</a:t>
            </a:r>
            <a:endParaRPr lang="zh-CN" altLang="en-US" sz="2000" dirty="0">
              <a:latin typeface="Times New Roman" panose="02020603050405020304" pitchFamily="18" charset="0"/>
              <a:cs typeface="Times New Roman" panose="02020603050405020304" pitchFamily="18" charset="0"/>
            </a:endParaRPr>
          </a:p>
        </p:txBody>
      </p:sp>
      <p:sp>
        <p:nvSpPr>
          <p:cNvPr id="62" name="文本框 61"/>
          <p:cNvSpPr txBox="1"/>
          <p:nvPr/>
        </p:nvSpPr>
        <p:spPr>
          <a:xfrm>
            <a:off x="588779" y="3611552"/>
            <a:ext cx="1509485"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Heart model</a:t>
            </a:r>
            <a:endParaRPr lang="zh-CN" altLang="en-US" sz="2000" dirty="0">
              <a:latin typeface="Times New Roman" panose="02020603050405020304" pitchFamily="18" charset="0"/>
              <a:cs typeface="Times New Roman" panose="02020603050405020304" pitchFamily="18" charset="0"/>
            </a:endParaRPr>
          </a:p>
        </p:txBody>
      </p:sp>
      <p:sp>
        <p:nvSpPr>
          <p:cNvPr id="63" name="文本框 62"/>
          <p:cNvSpPr txBox="1"/>
          <p:nvPr/>
        </p:nvSpPr>
        <p:spPr>
          <a:xfrm>
            <a:off x="2752566" y="3613259"/>
            <a:ext cx="1509485"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Half model</a:t>
            </a:r>
            <a:endParaRPr lang="zh-CN" altLang="en-US" sz="2000" dirty="0">
              <a:latin typeface="Times New Roman" panose="02020603050405020304" pitchFamily="18" charset="0"/>
              <a:cs typeface="Times New Roman" panose="02020603050405020304" pitchFamily="18" charset="0"/>
            </a:endParaRPr>
          </a:p>
        </p:txBody>
      </p:sp>
      <p:sp>
        <p:nvSpPr>
          <p:cNvPr id="64" name="文本框 63"/>
          <p:cNvSpPr txBox="1"/>
          <p:nvPr/>
        </p:nvSpPr>
        <p:spPr>
          <a:xfrm>
            <a:off x="8764758" y="1188536"/>
            <a:ext cx="2293257" cy="400110"/>
          </a:xfrm>
          <a:prstGeom prst="rect">
            <a:avLst/>
          </a:prstGeom>
          <a:noFill/>
        </p:spPr>
        <p:txBody>
          <a:bodyPr wrap="square" rtlCol="0">
            <a:spAutoFit/>
          </a:bodyPr>
          <a:lstStyle>
            <a:defPPr>
              <a:defRPr lang="zh-CN"/>
            </a:defPPr>
            <a:lvl1pPr algn="ctr">
              <a:defRPr>
                <a:latin typeface="Times New Roman" panose="02020603050405020304" pitchFamily="18" charset="0"/>
                <a:cs typeface="Times New Roman" panose="02020603050405020304" pitchFamily="18" charset="0"/>
              </a:defRPr>
            </a:lvl1pPr>
          </a:lstStyle>
          <a:p>
            <a:r>
              <a:rPr lang="en-US" altLang="zh-CN" sz="2000" dirty="0"/>
              <a:t>Dynamic </a:t>
            </a:r>
            <a:r>
              <a:rPr lang="en-US" altLang="zh-CN" sz="2000" dirty="0" smtClean="0"/>
              <a:t>model</a:t>
            </a:r>
            <a:endParaRPr lang="zh-CN" altLang="en-US" sz="2000" dirty="0"/>
          </a:p>
        </p:txBody>
      </p:sp>
      <p:pic>
        <p:nvPicPr>
          <p:cNvPr id="65" name="bandicam 2016-07-22 16-13-07-7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173700" y="1710899"/>
            <a:ext cx="3475375" cy="3926834"/>
          </a:xfrm>
          <a:prstGeom prst="rect">
            <a:avLst/>
          </a:prstGeom>
        </p:spPr>
      </p:pic>
      <p:pic>
        <p:nvPicPr>
          <p:cNvPr id="66" name="Picture 12" descr="C:\Users\HsiaTsing\Documents\Bandicam\bandicam 2013-12-02 00-10-26-668.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725252" y="1715461"/>
            <a:ext cx="3115728" cy="159048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C:\Users\HsiaTsing\Documents\Bandicam\bandicam 2013-12-02 00-24-47-828.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34191" y="3949864"/>
            <a:ext cx="3089095" cy="1576964"/>
          </a:xfrm>
          <a:prstGeom prst="rect">
            <a:avLst/>
          </a:prstGeom>
          <a:noFill/>
          <a:extLst>
            <a:ext uri="{909E8E84-426E-40DD-AFC4-6F175D3DCCD1}">
              <a14:hiddenFill xmlns:a14="http://schemas.microsoft.com/office/drawing/2010/main">
                <a:solidFill>
                  <a:srgbClr val="FFFFFF"/>
                </a:solidFill>
              </a14:hiddenFill>
            </a:ext>
          </a:extLst>
        </p:spPr>
      </p:pic>
      <p:sp>
        <p:nvSpPr>
          <p:cNvPr id="69" name="文本框 68"/>
          <p:cNvSpPr txBox="1"/>
          <p:nvPr/>
        </p:nvSpPr>
        <p:spPr>
          <a:xfrm>
            <a:off x="4725252" y="3305950"/>
            <a:ext cx="3106789"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Coarse registration</a:t>
            </a:r>
            <a:endParaRPr lang="zh-CN" altLang="en-US" sz="2000"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4716497" y="5516494"/>
            <a:ext cx="3106789"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Dense registration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9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3"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Real-time X-Ray image generation</a:t>
            </a:r>
          </a:p>
        </p:txBody>
      </p:sp>
      <p:sp>
        <p:nvSpPr>
          <p:cNvPr id="141" name="矩形 140"/>
          <p:cNvSpPr/>
          <p:nvPr/>
        </p:nvSpPr>
        <p:spPr>
          <a:xfrm>
            <a:off x="4763234" y="1223394"/>
            <a:ext cx="2234823" cy="1271607"/>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ctr"/>
          <a:lstStyle/>
          <a:p>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Mesh</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42" name="矩形 141"/>
          <p:cNvSpPr/>
          <p:nvPr/>
        </p:nvSpPr>
        <p:spPr>
          <a:xfrm>
            <a:off x="1438381" y="1225941"/>
            <a:ext cx="2234823" cy="1271607"/>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ctr"/>
          <a:lstStyle/>
          <a:p>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Model</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143"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04081" y="1225941"/>
            <a:ext cx="1269123" cy="127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26450" y="1222494"/>
            <a:ext cx="1271607" cy="127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矩形 137"/>
          <p:cNvSpPr/>
          <p:nvPr/>
        </p:nvSpPr>
        <p:spPr>
          <a:xfrm>
            <a:off x="8081691" y="1220721"/>
            <a:ext cx="2234993" cy="1271607"/>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ctr"/>
          <a:lstStyle/>
          <a:p>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X-Ray</a:t>
            </a:r>
          </a:p>
          <a:p>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Image</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139"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33255" y="1222471"/>
            <a:ext cx="1283429" cy="126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826736" y="2610931"/>
            <a:ext cx="4624090" cy="3333227"/>
            <a:chOff x="5612902" y="2481377"/>
            <a:chExt cx="4624090" cy="3307247"/>
          </a:xfrm>
        </p:grpSpPr>
        <p:grpSp>
          <p:nvGrpSpPr>
            <p:cNvPr id="95" name="组合 94"/>
            <p:cNvGrpSpPr/>
            <p:nvPr/>
          </p:nvGrpSpPr>
          <p:grpSpPr>
            <a:xfrm>
              <a:off x="7212831" y="3655000"/>
              <a:ext cx="733926" cy="299941"/>
              <a:chOff x="5753920" y="2511825"/>
              <a:chExt cx="733926" cy="299941"/>
            </a:xfrm>
          </p:grpSpPr>
          <p:cxnSp>
            <p:nvCxnSpPr>
              <p:cNvPr id="135" name="直接连接符 134"/>
              <p:cNvCxnSpPr/>
              <p:nvPr/>
            </p:nvCxnSpPr>
            <p:spPr>
              <a:xfrm>
                <a:off x="5753920" y="2511825"/>
                <a:ext cx="733926" cy="1468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5822450" y="2658708"/>
                <a:ext cx="665062" cy="15305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753920" y="2511825"/>
                <a:ext cx="68530" cy="2999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6760808" y="2596346"/>
              <a:ext cx="1322839" cy="2962334"/>
              <a:chOff x="5055148" y="2122850"/>
              <a:chExt cx="1322839" cy="2962334"/>
            </a:xfrm>
          </p:grpSpPr>
          <p:cxnSp>
            <p:nvCxnSpPr>
              <p:cNvPr id="132" name="直接连接符 131"/>
              <p:cNvCxnSpPr>
                <a:stCxn id="127" idx="3"/>
              </p:cNvCxnSpPr>
              <p:nvPr/>
            </p:nvCxnSpPr>
            <p:spPr>
              <a:xfrm flipH="1">
                <a:off x="5055148" y="2122850"/>
                <a:ext cx="911989" cy="21041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27" idx="5"/>
              </p:cNvCxnSpPr>
              <p:nvPr/>
            </p:nvCxnSpPr>
            <p:spPr>
              <a:xfrm>
                <a:off x="6048454" y="2122850"/>
                <a:ext cx="329533" cy="22419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127" idx="4"/>
              </p:cNvCxnSpPr>
              <p:nvPr/>
            </p:nvCxnSpPr>
            <p:spPr>
              <a:xfrm flipH="1">
                <a:off x="5055148" y="2140859"/>
                <a:ext cx="952646" cy="29443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6766595" y="4708849"/>
              <a:ext cx="1322839" cy="839831"/>
              <a:chOff x="5307684" y="3546745"/>
              <a:chExt cx="1322839" cy="839831"/>
            </a:xfrm>
          </p:grpSpPr>
          <p:cxnSp>
            <p:nvCxnSpPr>
              <p:cNvPr id="129" name="直接连接符 128"/>
              <p:cNvCxnSpPr/>
              <p:nvPr/>
            </p:nvCxnSpPr>
            <p:spPr>
              <a:xfrm>
                <a:off x="5307684" y="3546745"/>
                <a:ext cx="0" cy="83982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5324948" y="3546745"/>
                <a:ext cx="1305575" cy="11939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5307686" y="3666141"/>
                <a:ext cx="1322837" cy="7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6144314" y="2481377"/>
              <a:ext cx="1665331" cy="394128"/>
              <a:chOff x="4685403" y="1319273"/>
              <a:chExt cx="1665331" cy="394128"/>
            </a:xfrm>
          </p:grpSpPr>
          <p:sp>
            <p:nvSpPr>
              <p:cNvPr id="127" name="椭圆 126"/>
              <p:cNvSpPr>
                <a:spLocks noChangeAspect="1"/>
              </p:cNvSpPr>
              <p:nvPr/>
            </p:nvSpPr>
            <p:spPr>
              <a:xfrm>
                <a:off x="6202833" y="1319273"/>
                <a:ext cx="114997" cy="122972"/>
              </a:xfrm>
              <a:prstGeom prst="ellipse">
                <a:avLst/>
              </a:prstGeom>
              <a:solidFill>
                <a:schemeClr val="tx1"/>
              </a:solidFill>
              <a:ln w="15875"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28" name="TextBox 88"/>
                  <p:cNvSpPr txBox="1"/>
                  <p:nvPr/>
                </p:nvSpPr>
                <p:spPr>
                  <a:xfrm>
                    <a:off x="4685403" y="1377486"/>
                    <a:ext cx="1665331"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latin typeface="Times New Roman" panose="02020603050405020304" pitchFamily="18" charset="0"/>
                        <a:cs typeface="Times New Roman" panose="02020603050405020304" pitchFamily="18" charset="0"/>
                      </a:rPr>
                      <a:t>Light Source </a:t>
                    </a:r>
                    <a14:m>
                      <m:oMath xmlns:m="http://schemas.openxmlformats.org/officeDocument/2006/math">
                        <m:r>
                          <a:rPr lang="en-US" altLang="zh-CN" sz="1600" i="1" dirty="0" smtClean="0">
                            <a:latin typeface="Cambria Math"/>
                          </a:rPr>
                          <m:t>𝑆</m:t>
                        </m:r>
                      </m:oMath>
                    </a14:m>
                    <a:endParaRPr lang="zh-CN" altLang="en-US" sz="2400" dirty="0"/>
                  </a:p>
                </p:txBody>
              </p:sp>
            </mc:Choice>
            <mc:Fallback xmlns="">
              <p:sp>
                <p:nvSpPr>
                  <p:cNvPr id="128" name="TextBox 88"/>
                  <p:cNvSpPr txBox="1">
                    <a:spLocks noRot="1" noChangeAspect="1" noMove="1" noResize="1" noEditPoints="1" noAdjustHandles="1" noChangeArrowheads="1" noChangeShapeType="1" noTextEdit="1"/>
                  </p:cNvSpPr>
                  <p:nvPr/>
                </p:nvSpPr>
                <p:spPr>
                  <a:xfrm>
                    <a:off x="4685403" y="1377486"/>
                    <a:ext cx="1665331" cy="335915"/>
                  </a:xfrm>
                  <a:prstGeom prst="rect">
                    <a:avLst/>
                  </a:prstGeom>
                  <a:blipFill>
                    <a:blip r:embed="rId8"/>
                    <a:stretch>
                      <a:fillRect l="-2198" t="-7273" b="-21818"/>
                    </a:stretch>
                  </a:blipFill>
                </p:spPr>
                <p:txBody>
                  <a:bodyPr/>
                  <a:lstStyle/>
                  <a:p>
                    <a:r>
                      <a:rPr lang="zh-CN" altLang="en-US">
                        <a:noFill/>
                      </a:rPr>
                      <a:t> </a:t>
                    </a:r>
                  </a:p>
                </p:txBody>
              </p:sp>
            </mc:Fallback>
          </mc:AlternateContent>
        </p:grpSp>
        <p:sp>
          <p:nvSpPr>
            <p:cNvPr id="99" name="TextBox 90"/>
            <p:cNvSpPr txBox="1"/>
            <p:nvPr/>
          </p:nvSpPr>
          <p:spPr>
            <a:xfrm>
              <a:off x="8017517" y="3791013"/>
              <a:ext cx="2219475"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latin typeface="Times New Roman" panose="02020603050405020304" pitchFamily="18" charset="0"/>
                  <a:cs typeface="Times New Roman" panose="02020603050405020304" pitchFamily="18" charset="0"/>
                </a:rPr>
                <a:t>Triangles</a:t>
              </a:r>
              <a:endParaRPr lang="zh-CN" altLang="en-US" dirty="0">
                <a:latin typeface="Times New Roman" panose="02020603050405020304" pitchFamily="18" charset="0"/>
                <a:cs typeface="Times New Roman" panose="02020603050405020304" pitchFamily="18" charset="0"/>
              </a:endParaRPr>
            </a:p>
          </p:txBody>
        </p:sp>
        <p:grpSp>
          <p:nvGrpSpPr>
            <p:cNvPr id="100" name="组合 99"/>
            <p:cNvGrpSpPr/>
            <p:nvPr/>
          </p:nvGrpSpPr>
          <p:grpSpPr>
            <a:xfrm>
              <a:off x="5612902" y="4378918"/>
              <a:ext cx="4195669" cy="1409706"/>
              <a:chOff x="4153991" y="3216814"/>
              <a:chExt cx="4195669" cy="1409706"/>
            </a:xfrm>
          </p:grpSpPr>
          <p:sp>
            <p:nvSpPr>
              <p:cNvPr id="125" name="平行四边形 124"/>
              <p:cNvSpPr/>
              <p:nvPr/>
            </p:nvSpPr>
            <p:spPr>
              <a:xfrm>
                <a:off x="4153991" y="3216814"/>
                <a:ext cx="3793923" cy="1409706"/>
              </a:xfrm>
              <a:prstGeom prst="parallelogram">
                <a:avLst>
                  <a:gd name="adj" fmla="val 50397"/>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6" name="TextBox 92"/>
              <p:cNvSpPr txBox="1"/>
              <p:nvPr/>
            </p:nvSpPr>
            <p:spPr>
              <a:xfrm>
                <a:off x="6771094" y="3706589"/>
                <a:ext cx="1578566"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latin typeface="Times New Roman" panose="02020603050405020304" pitchFamily="18" charset="0"/>
                    <a:cs typeface="Times New Roman" panose="02020603050405020304" pitchFamily="18" charset="0"/>
                  </a:rPr>
                  <a:t>Receiver</a:t>
                </a:r>
                <a:endParaRPr lang="zh-CN" altLang="en-US"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6483034" y="3366968"/>
              <a:ext cx="2023069" cy="823979"/>
              <a:chOff x="5024123" y="2237794"/>
              <a:chExt cx="2023069" cy="823979"/>
            </a:xfrm>
          </p:grpSpPr>
          <mc:AlternateContent xmlns:mc="http://schemas.openxmlformats.org/markup-compatibility/2006" xmlns:a14="http://schemas.microsoft.com/office/drawing/2010/main">
            <mc:Choice Requires="a14">
              <p:sp>
                <p:nvSpPr>
                  <p:cNvPr id="122" name="TextBox 94"/>
                  <p:cNvSpPr txBox="1"/>
                  <p:nvPr/>
                </p:nvSpPr>
                <p:spPr>
                  <a:xfrm>
                    <a:off x="5024123" y="2237794"/>
                    <a:ext cx="892211"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𝑣</m:t>
                              </m:r>
                            </m:e>
                            <m:sub>
                              <m:r>
                                <a:rPr lang="en-US" altLang="zh-CN" sz="1600" b="0" i="1" smtClean="0">
                                  <a:latin typeface="Cambria Math"/>
                                </a:rPr>
                                <m:t>1</m:t>
                              </m:r>
                            </m:sub>
                          </m:sSub>
                        </m:oMath>
                      </m:oMathPara>
                    </a14:m>
                    <a:endParaRPr lang="zh-CN" altLang="en-US" sz="2000" dirty="0"/>
                  </a:p>
                </p:txBody>
              </p:sp>
            </mc:Choice>
            <mc:Fallback xmlns="">
              <p:sp>
                <p:nvSpPr>
                  <p:cNvPr id="122" name="TextBox 94"/>
                  <p:cNvSpPr txBox="1">
                    <a:spLocks noRot="1" noChangeAspect="1" noMove="1" noResize="1" noEditPoints="1" noAdjustHandles="1" noChangeArrowheads="1" noChangeShapeType="1" noTextEdit="1"/>
                  </p:cNvSpPr>
                  <p:nvPr/>
                </p:nvSpPr>
                <p:spPr>
                  <a:xfrm>
                    <a:off x="5024123" y="2237794"/>
                    <a:ext cx="892211" cy="33591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TextBox 95"/>
                  <p:cNvSpPr txBox="1"/>
                  <p:nvPr/>
                </p:nvSpPr>
                <p:spPr>
                  <a:xfrm>
                    <a:off x="5624127" y="2725858"/>
                    <a:ext cx="892211"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𝑣</m:t>
                              </m:r>
                            </m:e>
                            <m:sub>
                              <m:r>
                                <a:rPr lang="en-US" altLang="zh-CN" sz="1600" b="0" i="1" smtClean="0">
                                  <a:latin typeface="Cambria Math"/>
                                </a:rPr>
                                <m:t>2</m:t>
                              </m:r>
                            </m:sub>
                          </m:sSub>
                        </m:oMath>
                      </m:oMathPara>
                    </a14:m>
                    <a:endParaRPr lang="zh-CN" altLang="en-US" dirty="0"/>
                  </a:p>
                </p:txBody>
              </p:sp>
            </mc:Choice>
            <mc:Fallback xmlns="">
              <p:sp>
                <p:nvSpPr>
                  <p:cNvPr id="123" name="TextBox 95"/>
                  <p:cNvSpPr txBox="1">
                    <a:spLocks noRot="1" noChangeAspect="1" noMove="1" noResize="1" noEditPoints="1" noAdjustHandles="1" noChangeArrowheads="1" noChangeShapeType="1" noTextEdit="1"/>
                  </p:cNvSpPr>
                  <p:nvPr/>
                </p:nvSpPr>
                <p:spPr>
                  <a:xfrm>
                    <a:off x="5624127" y="2725858"/>
                    <a:ext cx="892211" cy="33591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TextBox 96"/>
                  <p:cNvSpPr txBox="1"/>
                  <p:nvPr/>
                </p:nvSpPr>
                <p:spPr>
                  <a:xfrm>
                    <a:off x="6154981" y="2370588"/>
                    <a:ext cx="892211"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𝑣</m:t>
                              </m:r>
                            </m:e>
                            <m:sub>
                              <m:r>
                                <a:rPr lang="en-US" altLang="zh-CN" sz="1600" b="0" i="1" smtClean="0">
                                  <a:latin typeface="Cambria Math"/>
                                </a:rPr>
                                <m:t>3</m:t>
                              </m:r>
                            </m:sub>
                          </m:sSub>
                        </m:oMath>
                      </m:oMathPara>
                    </a14:m>
                    <a:endParaRPr lang="zh-CN" altLang="en-US" dirty="0"/>
                  </a:p>
                </p:txBody>
              </p:sp>
            </mc:Choice>
            <mc:Fallback xmlns="">
              <p:sp>
                <p:nvSpPr>
                  <p:cNvPr id="124" name="TextBox 96"/>
                  <p:cNvSpPr txBox="1">
                    <a:spLocks noRot="1" noChangeAspect="1" noMove="1" noResize="1" noEditPoints="1" noAdjustHandles="1" noChangeArrowheads="1" noChangeShapeType="1" noTextEdit="1"/>
                  </p:cNvSpPr>
                  <p:nvPr/>
                </p:nvSpPr>
                <p:spPr>
                  <a:xfrm>
                    <a:off x="6154981" y="2370588"/>
                    <a:ext cx="892211" cy="335915"/>
                  </a:xfrm>
                  <a:prstGeom prst="rect">
                    <a:avLst/>
                  </a:prstGeom>
                  <a:blipFill>
                    <a:blip r:embed="rId11"/>
                    <a:stretch>
                      <a:fillRect/>
                    </a:stretch>
                  </a:blipFill>
                </p:spPr>
                <p:txBody>
                  <a:bodyPr/>
                  <a:lstStyle/>
                  <a:p>
                    <a:r>
                      <a:rPr lang="zh-CN" altLang="en-US">
                        <a:noFill/>
                      </a:rPr>
                      <a:t> </a:t>
                    </a:r>
                  </a:p>
                </p:txBody>
              </p:sp>
            </mc:Fallback>
          </mc:AlternateContent>
        </p:grpSp>
        <p:grpSp>
          <p:nvGrpSpPr>
            <p:cNvPr id="102" name="组合 101"/>
            <p:cNvGrpSpPr/>
            <p:nvPr/>
          </p:nvGrpSpPr>
          <p:grpSpPr>
            <a:xfrm>
              <a:off x="6144314" y="4421072"/>
              <a:ext cx="2601105" cy="1148123"/>
              <a:chOff x="4685403" y="3267710"/>
              <a:chExt cx="2601105" cy="1148123"/>
            </a:xfrm>
          </p:grpSpPr>
          <mc:AlternateContent xmlns:mc="http://schemas.openxmlformats.org/markup-compatibility/2006" xmlns:a14="http://schemas.microsoft.com/office/drawing/2010/main">
            <mc:Choice Requires="a14">
              <p:sp>
                <p:nvSpPr>
                  <p:cNvPr id="119" name="TextBox 98"/>
                  <p:cNvSpPr txBox="1"/>
                  <p:nvPr/>
                </p:nvSpPr>
                <p:spPr>
                  <a:xfrm>
                    <a:off x="4685403" y="3267710"/>
                    <a:ext cx="857944"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a:rPr>
                                <m:t>𝑣</m:t>
                              </m:r>
                            </m:e>
                            <m:sub>
                              <m:r>
                                <a:rPr lang="en-US" altLang="zh-CN" sz="1600" b="0" i="1" smtClean="0">
                                  <a:latin typeface="Cambria Math"/>
                                </a:rPr>
                                <m:t>1</m:t>
                              </m:r>
                            </m:sub>
                            <m:sup>
                              <m:r>
                                <a:rPr lang="en-US" altLang="zh-CN" sz="1600" b="0" i="1" smtClean="0">
                                  <a:latin typeface="Cambria Math"/>
                                </a:rPr>
                                <m:t>′</m:t>
                              </m:r>
                            </m:sup>
                          </m:sSubSup>
                        </m:oMath>
                      </m:oMathPara>
                    </a14:m>
                    <a:endParaRPr lang="zh-CN" altLang="en-US" dirty="0"/>
                  </a:p>
                </p:txBody>
              </p:sp>
            </mc:Choice>
            <mc:Fallback xmlns="">
              <p:sp>
                <p:nvSpPr>
                  <p:cNvPr id="119" name="TextBox 98"/>
                  <p:cNvSpPr txBox="1">
                    <a:spLocks noRot="1" noChangeAspect="1" noMove="1" noResize="1" noEditPoints="1" noAdjustHandles="1" noChangeArrowheads="1" noChangeShapeType="1" noTextEdit="1"/>
                  </p:cNvSpPr>
                  <p:nvPr/>
                </p:nvSpPr>
                <p:spPr>
                  <a:xfrm>
                    <a:off x="4685403" y="3267710"/>
                    <a:ext cx="857944" cy="33591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99"/>
                  <p:cNvSpPr txBox="1"/>
                  <p:nvPr/>
                </p:nvSpPr>
                <p:spPr>
                  <a:xfrm>
                    <a:off x="4718663" y="4079918"/>
                    <a:ext cx="857944"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a:rPr>
                                <m:t>𝑣</m:t>
                              </m:r>
                            </m:e>
                            <m:sub>
                              <m:r>
                                <a:rPr lang="en-US" altLang="zh-CN" sz="1600" b="0" i="1" smtClean="0">
                                  <a:latin typeface="Cambria Math"/>
                                </a:rPr>
                                <m:t>2</m:t>
                              </m:r>
                            </m:sub>
                            <m:sup>
                              <m:r>
                                <a:rPr lang="en-US" altLang="zh-CN" sz="1600" b="0" i="1" smtClean="0">
                                  <a:latin typeface="Cambria Math"/>
                                </a:rPr>
                                <m:t>′</m:t>
                              </m:r>
                            </m:sup>
                          </m:sSubSup>
                        </m:oMath>
                      </m:oMathPara>
                    </a14:m>
                    <a:endParaRPr lang="zh-CN" altLang="en-US" dirty="0"/>
                  </a:p>
                </p:txBody>
              </p:sp>
            </mc:Choice>
            <mc:Fallback xmlns="">
              <p:sp>
                <p:nvSpPr>
                  <p:cNvPr id="120" name="TextBox 99"/>
                  <p:cNvSpPr txBox="1">
                    <a:spLocks noRot="1" noChangeAspect="1" noMove="1" noResize="1" noEditPoints="1" noAdjustHandles="1" noChangeArrowheads="1" noChangeShapeType="1" noTextEdit="1"/>
                  </p:cNvSpPr>
                  <p:nvPr/>
                </p:nvSpPr>
                <p:spPr>
                  <a:xfrm>
                    <a:off x="4718663" y="4079918"/>
                    <a:ext cx="857944" cy="33591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100"/>
                  <p:cNvSpPr txBox="1"/>
                  <p:nvPr/>
                </p:nvSpPr>
                <p:spPr>
                  <a:xfrm>
                    <a:off x="6428564" y="3290347"/>
                    <a:ext cx="857944"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a:rPr>
                                <m:t>𝑣</m:t>
                              </m:r>
                            </m:e>
                            <m:sub>
                              <m:r>
                                <a:rPr lang="en-US" altLang="zh-CN" sz="1600" b="0" i="1" smtClean="0">
                                  <a:latin typeface="Cambria Math"/>
                                </a:rPr>
                                <m:t>3</m:t>
                              </m:r>
                            </m:sub>
                            <m:sup>
                              <m:r>
                                <a:rPr lang="en-US" altLang="zh-CN" sz="1600" b="0" i="1" smtClean="0">
                                  <a:latin typeface="Cambria Math"/>
                                </a:rPr>
                                <m:t>′</m:t>
                              </m:r>
                            </m:sup>
                          </m:sSubSup>
                        </m:oMath>
                      </m:oMathPara>
                    </a14:m>
                    <a:endParaRPr lang="zh-CN" altLang="en-US" dirty="0"/>
                  </a:p>
                </p:txBody>
              </p:sp>
            </mc:Choice>
            <mc:Fallback xmlns="">
              <p:sp>
                <p:nvSpPr>
                  <p:cNvPr id="121" name="TextBox 100"/>
                  <p:cNvSpPr txBox="1">
                    <a:spLocks noRot="1" noChangeAspect="1" noMove="1" noResize="1" noEditPoints="1" noAdjustHandles="1" noChangeArrowheads="1" noChangeShapeType="1" noTextEdit="1"/>
                  </p:cNvSpPr>
                  <p:nvPr/>
                </p:nvSpPr>
                <p:spPr>
                  <a:xfrm>
                    <a:off x="6428564" y="3290347"/>
                    <a:ext cx="857944" cy="335915"/>
                  </a:xfrm>
                  <a:prstGeom prst="rect">
                    <a:avLst/>
                  </a:prstGeom>
                  <a:blipFill>
                    <a:blip r:embed="rId14"/>
                    <a:stretch>
                      <a:fillRect/>
                    </a:stretch>
                  </a:blipFill>
                </p:spPr>
                <p:txBody>
                  <a:bodyPr/>
                  <a:lstStyle/>
                  <a:p>
                    <a:r>
                      <a:rPr lang="zh-CN" altLang="en-US">
                        <a:noFill/>
                      </a:rPr>
                      <a:t> </a:t>
                    </a:r>
                  </a:p>
                </p:txBody>
              </p:sp>
            </mc:Fallback>
          </mc:AlternateContent>
        </p:grpSp>
        <p:grpSp>
          <p:nvGrpSpPr>
            <p:cNvPr id="103" name="组合 102"/>
            <p:cNvGrpSpPr/>
            <p:nvPr/>
          </p:nvGrpSpPr>
          <p:grpSpPr>
            <a:xfrm>
              <a:off x="6384722" y="4690484"/>
              <a:ext cx="1777463" cy="874640"/>
              <a:chOff x="4925811" y="3528380"/>
              <a:chExt cx="1777463" cy="874640"/>
            </a:xfrm>
          </p:grpSpPr>
          <p:cxnSp>
            <p:nvCxnSpPr>
              <p:cNvPr id="115" name="直接连接符 114"/>
              <p:cNvCxnSpPr/>
              <p:nvPr/>
            </p:nvCxnSpPr>
            <p:spPr>
              <a:xfrm flipH="1">
                <a:off x="6299282" y="3544829"/>
                <a:ext cx="403992" cy="858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925811" y="4392929"/>
                <a:ext cx="1373467" cy="635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4925811" y="3528380"/>
                <a:ext cx="403992" cy="858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5329803" y="3544829"/>
                <a:ext cx="1373471" cy="191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椭圆 103"/>
            <p:cNvSpPr>
              <a:spLocks noChangeAspect="1"/>
            </p:cNvSpPr>
            <p:nvPr/>
          </p:nvSpPr>
          <p:spPr>
            <a:xfrm>
              <a:off x="7192171" y="4951144"/>
              <a:ext cx="62876" cy="77105"/>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05" name="直接连接符 104"/>
            <p:cNvCxnSpPr>
              <a:stCxn id="127" idx="4"/>
              <a:endCxn id="104" idx="4"/>
            </p:cNvCxnSpPr>
            <p:nvPr/>
          </p:nvCxnSpPr>
          <p:spPr>
            <a:xfrm flipH="1">
              <a:off x="7223609" y="2604349"/>
              <a:ext cx="495634" cy="24239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6" name="椭圆 105"/>
            <p:cNvSpPr>
              <a:spLocks noChangeAspect="1"/>
            </p:cNvSpPr>
            <p:nvPr/>
          </p:nvSpPr>
          <p:spPr>
            <a:xfrm>
              <a:off x="7462422" y="3789091"/>
              <a:ext cx="31438" cy="3855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07" name="TextBox 245"/>
                <p:cNvSpPr txBox="1"/>
                <p:nvPr/>
              </p:nvSpPr>
              <p:spPr>
                <a:xfrm>
                  <a:off x="6995264" y="4762588"/>
                  <a:ext cx="892211" cy="3969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a:rPr>
                              <m:t>𝑥</m:t>
                            </m:r>
                          </m:e>
                          <m:sup>
                            <m:r>
                              <a:rPr lang="en-US" altLang="zh-CN" sz="2000" b="0" i="1" smtClean="0">
                                <a:latin typeface="Cambria Math"/>
                              </a:rPr>
                              <m:t>′</m:t>
                            </m:r>
                          </m:sup>
                        </m:sSup>
                      </m:oMath>
                    </m:oMathPara>
                  </a14:m>
                  <a:endParaRPr lang="zh-CN" altLang="en-US" dirty="0"/>
                </a:p>
              </p:txBody>
            </p:sp>
          </mc:Choice>
          <mc:Fallback xmlns="">
            <p:sp>
              <p:nvSpPr>
                <p:cNvPr id="107" name="TextBox 245"/>
                <p:cNvSpPr txBox="1">
                  <a:spLocks noRot="1" noChangeAspect="1" noMove="1" noResize="1" noEditPoints="1" noAdjustHandles="1" noChangeArrowheads="1" noChangeShapeType="1" noTextEdit="1"/>
                </p:cNvSpPr>
                <p:nvPr/>
              </p:nvSpPr>
              <p:spPr>
                <a:xfrm>
                  <a:off x="6995264" y="4762588"/>
                  <a:ext cx="892211" cy="39699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TextBox 246"/>
                <p:cNvSpPr txBox="1"/>
                <p:nvPr/>
              </p:nvSpPr>
              <p:spPr>
                <a:xfrm>
                  <a:off x="7209813" y="3436549"/>
                  <a:ext cx="892211" cy="3969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𝑥</m:t>
                        </m:r>
                      </m:oMath>
                    </m:oMathPara>
                  </a14:m>
                  <a:endParaRPr lang="zh-CN" altLang="en-US" dirty="0"/>
                </a:p>
              </p:txBody>
            </p:sp>
          </mc:Choice>
          <mc:Fallback xmlns="">
            <p:sp>
              <p:nvSpPr>
                <p:cNvPr id="108" name="TextBox 246"/>
                <p:cNvSpPr txBox="1">
                  <a:spLocks noRot="1" noChangeAspect="1" noMove="1" noResize="1" noEditPoints="1" noAdjustHandles="1" noChangeArrowheads="1" noChangeShapeType="1" noTextEdit="1"/>
                </p:cNvSpPr>
                <p:nvPr/>
              </p:nvSpPr>
              <p:spPr>
                <a:xfrm>
                  <a:off x="7209813" y="3436549"/>
                  <a:ext cx="892211" cy="396991"/>
                </a:xfrm>
                <a:prstGeom prst="rect">
                  <a:avLst/>
                </a:prstGeom>
                <a:blipFill>
                  <a:blip r:embed="rId16"/>
                  <a:stretch>
                    <a:fillRect/>
                  </a:stretch>
                </a:blipFill>
              </p:spPr>
              <p:txBody>
                <a:bodyPr/>
                <a:lstStyle/>
                <a:p>
                  <a:r>
                    <a:rPr lang="zh-CN" altLang="en-US">
                      <a:noFill/>
                    </a:rPr>
                    <a:t> </a:t>
                  </a:r>
                </a:p>
              </p:txBody>
            </p:sp>
          </mc:Fallback>
        </mc:AlternateContent>
        <p:grpSp>
          <p:nvGrpSpPr>
            <p:cNvPr id="109" name="组合 108"/>
            <p:cNvGrpSpPr/>
            <p:nvPr/>
          </p:nvGrpSpPr>
          <p:grpSpPr>
            <a:xfrm>
              <a:off x="5920535" y="2502874"/>
              <a:ext cx="3632011" cy="1302095"/>
              <a:chOff x="4461624" y="1340770"/>
              <a:chExt cx="3632011" cy="1302095"/>
            </a:xfrm>
          </p:grpSpPr>
          <p:cxnSp>
            <p:nvCxnSpPr>
              <p:cNvPr id="110" name="直接连接符 109"/>
              <p:cNvCxnSpPr/>
              <p:nvPr/>
            </p:nvCxnSpPr>
            <p:spPr>
              <a:xfrm>
                <a:off x="4461624" y="2642864"/>
                <a:ext cx="3590033" cy="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503602" y="1343579"/>
                <a:ext cx="3590033" cy="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7826128" y="2204470"/>
                <a:ext cx="1" cy="43244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V="1">
                <a:off x="7826129" y="1340770"/>
                <a:ext cx="0" cy="43204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84"/>
                  <p:cNvSpPr txBox="1"/>
                  <p:nvPr/>
                </p:nvSpPr>
                <p:spPr>
                  <a:xfrm>
                    <a:off x="7668344" y="1772816"/>
                    <a:ext cx="32953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𝑑</m:t>
                          </m:r>
                        </m:oMath>
                      </m:oMathPara>
                    </a14:m>
                    <a:endParaRPr lang="zh-CN" altLang="en-US" dirty="0"/>
                  </a:p>
                </p:txBody>
              </p:sp>
            </mc:Choice>
            <mc:Fallback xmlns="">
              <p:sp>
                <p:nvSpPr>
                  <p:cNvPr id="114" name="TextBox 184"/>
                  <p:cNvSpPr txBox="1">
                    <a:spLocks noRot="1" noChangeAspect="1" noMove="1" noResize="1" noEditPoints="1" noAdjustHandles="1" noChangeArrowheads="1" noChangeShapeType="1" noTextEdit="1"/>
                  </p:cNvSpPr>
                  <p:nvPr/>
                </p:nvSpPr>
                <p:spPr>
                  <a:xfrm>
                    <a:off x="7668344" y="1772816"/>
                    <a:ext cx="329531" cy="369332"/>
                  </a:xfrm>
                  <a:prstGeom prst="rect">
                    <a:avLst/>
                  </a:prstGeom>
                  <a:blipFill>
                    <a:blip r:embed="rId17"/>
                    <a:stretch>
                      <a:fillRect/>
                    </a:stretch>
                  </a:blipFill>
                </p:spPr>
                <p:txBody>
                  <a:bodyPr/>
                  <a:lstStyle/>
                  <a:p>
                    <a:r>
                      <a:rPr lang="zh-CN" altLang="en-US">
                        <a:noFill/>
                      </a:rPr>
                      <a:t> </a:t>
                    </a:r>
                  </a:p>
                </p:txBody>
              </p:sp>
            </mc:Fallback>
          </mc:AlternateContent>
        </p:grpSp>
      </p:grpSp>
      <p:sp>
        <p:nvSpPr>
          <p:cNvPr id="145" name="矩形 144"/>
          <p:cNvSpPr/>
          <p:nvPr/>
        </p:nvSpPr>
        <p:spPr>
          <a:xfrm>
            <a:off x="407013" y="6005486"/>
            <a:ext cx="11460193" cy="707886"/>
          </a:xfrm>
          <a:prstGeom prst="rect">
            <a:avLst/>
          </a:prstGeom>
        </p:spPr>
        <p:txBody>
          <a:bodyPr wrap="square">
            <a:spAutoFit/>
          </a:bodyPr>
          <a:lstStyle/>
          <a:p>
            <a:pPr lvl="0" algn="ctr">
              <a:spcAft>
                <a:spcPts val="0"/>
              </a:spcAft>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S. Li,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A. Hao, H. Qin and Q. Zhao. Haptics-Equipped Interactive PCI Simulation for Patient-Specific Surgery Training and Rehearsing. SCIENCE CHINA Information Sciences, (2016) 59: 103101.</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56" name="media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8"/>
          <a:srcRect t="26676" b="22398"/>
          <a:stretch/>
        </p:blipFill>
        <p:spPr>
          <a:xfrm>
            <a:off x="5277810" y="2695076"/>
            <a:ext cx="5976739" cy="3148665"/>
          </a:xfrm>
          <a:prstGeom prst="rect">
            <a:avLst/>
          </a:prstGeom>
        </p:spPr>
      </p:pic>
    </p:spTree>
    <p:extLst>
      <p:ext uri="{BB962C8B-B14F-4D97-AF65-F5344CB8AC3E}">
        <p14:creationId xmlns:p14="http://schemas.microsoft.com/office/powerpoint/2010/main" val="92170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24"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edia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2296" b="2733"/>
          <a:stretch/>
        </p:blipFill>
        <p:spPr>
          <a:xfrm>
            <a:off x="6931944" y="2571229"/>
            <a:ext cx="4561556" cy="3029471"/>
          </a:xfrm>
          <a:prstGeom prst="rect">
            <a:avLst/>
          </a:prstGeom>
        </p:spPr>
      </p:pic>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6" name="矩形 55"/>
          <p:cNvSpPr/>
          <p:nvPr/>
        </p:nvSpPr>
        <p:spPr>
          <a:xfrm>
            <a:off x="859969" y="1982784"/>
            <a:ext cx="4552562" cy="830997"/>
          </a:xfrm>
          <a:prstGeom prst="rect">
            <a:avLst/>
          </a:prstGeom>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Sparse sampled key-models along time axis</a:t>
            </a:r>
            <a:endParaRPr lang="zh-CN" altLang="en-US" sz="2400" dirty="0">
              <a:latin typeface="Times New Roman" panose="02020603050405020304" pitchFamily="18" charset="0"/>
              <a:cs typeface="Times New Roman" panose="02020603050405020304" pitchFamily="18" charset="0"/>
            </a:endParaRPr>
          </a:p>
        </p:txBody>
      </p:sp>
      <p:grpSp>
        <p:nvGrpSpPr>
          <p:cNvPr id="57" name="组合 56"/>
          <p:cNvGrpSpPr>
            <a:grpSpLocks noChangeAspect="1"/>
          </p:cNvGrpSpPr>
          <p:nvPr/>
        </p:nvGrpSpPr>
        <p:grpSpPr>
          <a:xfrm>
            <a:off x="643992" y="2975588"/>
            <a:ext cx="4984519" cy="2229694"/>
            <a:chOff x="4495015" y="1492298"/>
            <a:chExt cx="4467233" cy="1998299"/>
          </a:xfrm>
        </p:grpSpPr>
        <p:pic>
          <p:nvPicPr>
            <p:cNvPr id="58" name="图片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95015" y="1496984"/>
              <a:ext cx="1480221" cy="999149"/>
            </a:xfrm>
            <a:prstGeom prst="rect">
              <a:avLst/>
            </a:prstGeom>
          </p:spPr>
        </p:pic>
        <p:pic>
          <p:nvPicPr>
            <p:cNvPr id="59" name="图片 5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88520" y="1492298"/>
              <a:ext cx="1480221" cy="999149"/>
            </a:xfrm>
            <a:prstGeom prst="rect">
              <a:avLst/>
            </a:prstGeom>
          </p:spPr>
        </p:pic>
        <p:pic>
          <p:nvPicPr>
            <p:cNvPr id="60" name="图片 5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08299" y="2491447"/>
              <a:ext cx="1480223" cy="999150"/>
            </a:xfrm>
            <a:prstGeom prst="rect">
              <a:avLst/>
            </a:prstGeom>
          </p:spPr>
        </p:pic>
        <p:pic>
          <p:nvPicPr>
            <p:cNvPr id="61" name="图片 6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82026" y="2491447"/>
              <a:ext cx="1480222" cy="999150"/>
            </a:xfrm>
            <a:prstGeom prst="rect">
              <a:avLst/>
            </a:prstGeom>
          </p:spPr>
        </p:pic>
        <p:pic>
          <p:nvPicPr>
            <p:cNvPr id="62" name="图片 6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88520" y="2482508"/>
              <a:ext cx="1480223" cy="999150"/>
            </a:xfrm>
            <a:prstGeom prst="rect">
              <a:avLst/>
            </a:prstGeom>
          </p:spPr>
        </p:pic>
        <p:pic>
          <p:nvPicPr>
            <p:cNvPr id="63" name="图片 6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468741" y="1492298"/>
              <a:ext cx="1480223" cy="999150"/>
            </a:xfrm>
            <a:prstGeom prst="rect">
              <a:avLst/>
            </a:prstGeom>
          </p:spPr>
        </p:pic>
      </p:grpSp>
      <p:cxnSp>
        <p:nvCxnSpPr>
          <p:cNvPr id="64" name="直接箭头连接符 63"/>
          <p:cNvCxnSpPr/>
          <p:nvPr/>
        </p:nvCxnSpPr>
        <p:spPr>
          <a:xfrm>
            <a:off x="5975346" y="4067500"/>
            <a:ext cx="1063679" cy="129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690564" y="1982785"/>
            <a:ext cx="4815636" cy="830997"/>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 Dense physically-realistic shape sequence</a:t>
            </a:r>
            <a:endParaRPr lang="zh-CN" altLang="en-US" sz="2400" dirty="0">
              <a:latin typeface="Times New Roman" panose="02020603050405020304" pitchFamily="18" charset="0"/>
              <a:cs typeface="Times New Roman" panose="02020603050405020304" pitchFamily="18" charset="0"/>
            </a:endParaRPr>
          </a:p>
        </p:txBody>
      </p:sp>
      <p:sp>
        <p:nvSpPr>
          <p:cNvPr id="49" name="矩形 48"/>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3000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pic>
        <p:nvPicPr>
          <p:cNvPr id="60" name="图片 5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13292" y="1177526"/>
            <a:ext cx="7245571" cy="4890760"/>
          </a:xfrm>
          <a:prstGeom prst="rect">
            <a:avLst/>
          </a:prstGeom>
        </p:spPr>
      </p:pic>
      <p:pic>
        <p:nvPicPr>
          <p:cNvPr id="61" name="图片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13292" y="1177526"/>
            <a:ext cx="7245571" cy="4890760"/>
          </a:xfrm>
          <a:prstGeom prst="rect">
            <a:avLst/>
          </a:prstGeom>
        </p:spPr>
      </p:pic>
      <p:pic>
        <p:nvPicPr>
          <p:cNvPr id="62" name="图片 6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813291" y="1177526"/>
            <a:ext cx="7245571" cy="4890760"/>
          </a:xfrm>
          <a:prstGeom prst="rect">
            <a:avLst/>
          </a:prstGeom>
        </p:spPr>
      </p:pic>
      <p:pic>
        <p:nvPicPr>
          <p:cNvPr id="63" name="图片 6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13290" y="1177526"/>
            <a:ext cx="7245571" cy="4890760"/>
          </a:xfrm>
          <a:prstGeom prst="rect">
            <a:avLst/>
          </a:prstGeom>
        </p:spPr>
      </p:pic>
      <p:pic>
        <p:nvPicPr>
          <p:cNvPr id="64" name="图片 6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813290" y="1177526"/>
            <a:ext cx="7245571" cy="4890760"/>
          </a:xfrm>
          <a:prstGeom prst="rect">
            <a:avLst/>
          </a:prstGeom>
        </p:spPr>
      </p:pic>
      <p:sp>
        <p:nvSpPr>
          <p:cNvPr id="15" name="文本框 14"/>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The </a:t>
            </a:r>
            <a:r>
              <a:rPr lang="en-US" altLang="zh-CN" sz="2400" dirty="0" smtClean="0">
                <a:latin typeface="Times New Roman" panose="02020603050405020304" pitchFamily="18" charset="0"/>
                <a:cs typeface="Times New Roman" panose="02020603050405020304" pitchFamily="18" charset="0"/>
              </a:rPr>
              <a:t>subdivision scheme </a:t>
            </a:r>
            <a:r>
              <a:rPr lang="en-US" altLang="zh-CN" sz="2400" dirty="0">
                <a:latin typeface="Times New Roman" panose="02020603050405020304" pitchFamily="18" charset="0"/>
                <a:cs typeface="Times New Roman" panose="02020603050405020304" pitchFamily="18" charset="0"/>
              </a:rPr>
              <a:t>– Example</a:t>
            </a:r>
          </a:p>
        </p:txBody>
      </p:sp>
      <p:sp>
        <p:nvSpPr>
          <p:cNvPr id="66" name="矩形 65"/>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3" name="media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r="2578" b="3090"/>
          <a:stretch/>
        </p:blipFill>
        <p:spPr>
          <a:xfrm>
            <a:off x="2813287" y="1211388"/>
            <a:ext cx="7076309" cy="4695926"/>
          </a:xfrm>
          <a:prstGeom prst="rect">
            <a:avLst/>
          </a:prstGeom>
        </p:spPr>
      </p:pic>
    </p:spTree>
    <p:extLst>
      <p:ext uri="{BB962C8B-B14F-4D97-AF65-F5344CB8AC3E}">
        <p14:creationId xmlns:p14="http://schemas.microsoft.com/office/powerpoint/2010/main" val="188385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4000"/>
                            </p:stCondLst>
                            <p:childTnLst>
                              <p:par>
                                <p:cTn id="17" presetID="10" presetClass="entr" presetSubtype="0" fill="hold" nodeType="afterEffect">
                                  <p:stCondLst>
                                    <p:cond delay="5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childTnLst>
                          </p:cTn>
                        </p:par>
                        <p:par>
                          <p:cTn id="20" fill="hold">
                            <p:stCondLst>
                              <p:cond delay="5000"/>
                            </p:stCondLst>
                            <p:childTnLst>
                              <p:par>
                                <p:cTn id="21" presetID="10" presetClass="entr" presetSubtype="0" fill="hold" nodeType="after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6000"/>
                            </p:stCondLst>
                            <p:childTnLst>
                              <p:par>
                                <p:cTn id="25" presetID="1" presetClass="mediacall" presetSubtype="0" fill="hold" nodeType="afterEffect">
                                  <p:stCondLst>
                                    <p:cond delay="0"/>
                                  </p:stCondLst>
                                  <p:childTnLst>
                                    <p:cmd type="call" cmd="playFrom(0.0)">
                                      <p:cBhvr>
                                        <p:cTn id="26" dur="7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3" name="矩形 52"/>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p:cNvSpPr txBox="1"/>
              <p:nvPr/>
            </p:nvSpPr>
            <p:spPr>
              <a:xfrm>
                <a:off x="414306" y="1273629"/>
                <a:ext cx="11234769" cy="5310428"/>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Bring modal analysis to shape interpolation</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Linear modes</a:t>
                </a:r>
              </a:p>
              <a:p>
                <a:pPr lvl="1">
                  <a:spcBef>
                    <a:spcPts val="1200"/>
                  </a:spcBef>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𝐊𝐱</m:t>
                    </m:r>
                    <m:r>
                      <a:rPr lang="en-US" altLang="zh-CN" sz="2000" b="1" i="0" smtClean="0">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𝛌</m:t>
                    </m:r>
                    <m:r>
                      <a:rPr lang="en-US" altLang="zh-CN" sz="2000" b="1" i="0" smtClean="0">
                        <a:latin typeface="Cambria Math" panose="02040503050406030204" pitchFamily="18" charset="0"/>
                        <a:cs typeface="Times New Roman" panose="02020603050405020304" pitchFamily="18" charset="0"/>
                      </a:rPr>
                      <m:t>𝐌𝐱</m:t>
                    </m:r>
                  </m:oMath>
                </a14:m>
                <a:r>
                  <a:rPr lang="en-US" altLang="zh-CN"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𝐊</m:t>
                    </m:r>
                  </m:oMath>
                </a14:m>
                <a:r>
                  <a:rPr lang="en-US" altLang="zh-CN" sz="2000"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stiffness, </a:t>
                </a:r>
                <a14:m>
                  <m:oMath xmlns:m="http://schemas.openxmlformats.org/officeDocument/2006/math">
                    <m:r>
                      <a:rPr lang="en-US" altLang="zh-CN" sz="2000" b="1" i="0" dirty="0" smtClean="0">
                        <a:latin typeface="Cambria Math" panose="02040503050406030204" pitchFamily="18" charset="0"/>
                        <a:cs typeface="Times New Roman" panose="02020603050405020304" pitchFamily="18" charset="0"/>
                      </a:rPr>
                      <m:t>𝐌</m:t>
                    </m:r>
                  </m:oMath>
                </a14:m>
                <a:r>
                  <a:rPr lang="en-US" altLang="zh-CN" sz="2000" dirty="0" smtClean="0">
                    <a:latin typeface="Times New Roman" panose="02020603050405020304" pitchFamily="18" charset="0"/>
                    <a:cs typeface="Times New Roman" panose="02020603050405020304" pitchFamily="18" charset="0"/>
                  </a:rPr>
                  <a:t>: mass</a:t>
                </a:r>
              </a:p>
              <a:p>
                <a:pPr lvl="1">
                  <a:spcBef>
                    <a:spcPts val="1200"/>
                  </a:spcBef>
                </a:pPr>
                <a:r>
                  <a:rPr lang="en-US" altLang="zh-CN" sz="2000" dirty="0" smtClean="0">
                    <a:latin typeface="Times New Roman" panose="02020603050405020304" pitchFamily="18" charset="0"/>
                    <a:cs typeface="Times New Roman" panose="02020603050405020304" pitchFamily="18" charset="0"/>
                  </a:rPr>
                  <a:t>low-frequency </a:t>
                </a:r>
                <a:r>
                  <a:rPr lang="en-US" altLang="zh-CN" sz="2000" dirty="0">
                    <a:latin typeface="Times New Roman" panose="02020603050405020304" pitchFamily="18" charset="0"/>
                    <a:cs typeface="Times New Roman" panose="02020603050405020304" pitchFamily="18" charset="0"/>
                  </a:rPr>
                  <a:t>modes </a:t>
                </a:r>
                <a:r>
                  <a:rPr lang="en-US" altLang="zh-CN" sz="2000" dirty="0" smtClean="0">
                    <a:latin typeface="Times New Roman" panose="02020603050405020304" pitchFamily="18" charset="0"/>
                    <a:cs typeface="Times New Roman" panose="02020603050405020304" pitchFamily="18" charset="0"/>
                  </a:rPr>
                  <a:t>correspond to </a:t>
                </a:r>
                <a:r>
                  <a:rPr lang="en-US" altLang="zh-CN" sz="2000" dirty="0">
                    <a:latin typeface="Times New Roman" panose="02020603050405020304" pitchFamily="18" charset="0"/>
                    <a:cs typeface="Times New Roman" panose="02020603050405020304" pitchFamily="18" charset="0"/>
                  </a:rPr>
                  <a:t>the </a:t>
                </a:r>
                <a:r>
                  <a:rPr lang="en-US" altLang="zh-CN" sz="2000" dirty="0" smtClean="0">
                    <a:latin typeface="Times New Roman" panose="02020603050405020304" pitchFamily="18" charset="0"/>
                    <a:cs typeface="Times New Roman" panose="02020603050405020304" pitchFamily="18" charset="0"/>
                  </a:rPr>
                  <a:t>deformations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consuming </a:t>
                </a:r>
                <a:r>
                  <a:rPr lang="en-US" altLang="zh-CN" sz="2000" dirty="0">
                    <a:latin typeface="Times New Roman" panose="02020603050405020304" pitchFamily="18" charset="0"/>
                    <a:cs typeface="Times New Roman" panose="02020603050405020304" pitchFamily="18" charset="0"/>
                  </a:rPr>
                  <a:t>minimal </a:t>
                </a:r>
                <a:r>
                  <a:rPr lang="en-US" altLang="zh-CN" sz="2000" dirty="0" smtClean="0">
                    <a:latin typeface="Times New Roman" panose="02020603050405020304" pitchFamily="18" charset="0"/>
                    <a:cs typeface="Times New Roman" panose="02020603050405020304" pitchFamily="18" charset="0"/>
                  </a:rPr>
                  <a:t>elastic strain energy</a:t>
                </a:r>
              </a:p>
              <a:p>
                <a:pPr marL="800100" lvl="1"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Reduced </a:t>
                </a:r>
                <a:r>
                  <a:rPr lang="en-US" altLang="zh-CN" sz="2000" dirty="0" smtClean="0">
                    <a:latin typeface="Times New Roman" panose="02020603050405020304" pitchFamily="18" charset="0"/>
                    <a:cs typeface="Times New Roman" panose="02020603050405020304" pitchFamily="18" charset="0"/>
                  </a:rPr>
                  <a:t>space</a:t>
                </a:r>
              </a:p>
              <a:p>
                <a:pPr lvl="1">
                  <a:spcBef>
                    <a:spcPts val="1200"/>
                  </a:spcBef>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𝐮</m:t>
                    </m:r>
                    <m:r>
                      <a:rPr lang="en-US" altLang="zh-CN" sz="2000" b="1" i="0" smtClean="0">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𝐔𝐪</m:t>
                    </m:r>
                  </m:oMath>
                </a14:m>
                <a:endParaRPr lang="en-US" altLang="zh-CN" sz="2000" b="1" i="0" dirty="0" smtClean="0">
                  <a:latin typeface="Cambria Math" panose="02040503050406030204" pitchFamily="18" charset="0"/>
                  <a:cs typeface="Times New Roman" panose="02020603050405020304" pitchFamily="18" charset="0"/>
                </a:endParaRPr>
              </a:p>
              <a:p>
                <a:pPr lvl="1">
                  <a:spcBef>
                    <a:spcPts val="1200"/>
                  </a:spcBef>
                </a:pPr>
                <a:r>
                  <a:rPr lang="en-US" altLang="zh-CN" sz="2000" b="1" dirty="0" smtClean="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𝐮</m:t>
                    </m:r>
                    <m:r>
                      <a:rPr lang="en-US" altLang="zh-CN" sz="2000" b="1" i="1" smtClean="0">
                        <a:latin typeface="Cambria Math" panose="02040503050406030204" pitchFamily="18" charset="0"/>
                        <a:cs typeface="Times New Roman" panose="02020603050405020304" pitchFamily="18" charset="0"/>
                      </a:rPr>
                      <m:t>∈</m:t>
                    </m:r>
                    <m:sSup>
                      <m:sSupPr>
                        <m:ctrlPr>
                          <a:rPr lang="en-US" altLang="zh-CN" sz="2000" b="1" i="1" smtClean="0">
                            <a:latin typeface="Cambria Math" panose="02040503050406030204" pitchFamily="18" charset="0"/>
                            <a:cs typeface="Times New Roman" panose="02020603050405020304" pitchFamily="18" charset="0"/>
                          </a:rPr>
                        </m:ctrlPr>
                      </m:sSupPr>
                      <m:e>
                        <m:r>
                          <a:rPr lang="en-US" altLang="zh-CN" sz="2000" b="1" i="0" smtClean="0">
                            <a:latin typeface="Cambria Math" panose="02040503050406030204" pitchFamily="18" charset="0"/>
                            <a:cs typeface="Times New Roman" panose="02020603050405020304" pitchFamily="18" charset="0"/>
                          </a:rPr>
                          <m:t>𝐑</m:t>
                        </m:r>
                      </m:e>
                      <m:sup>
                        <m:r>
                          <a:rPr lang="en-US" altLang="zh-CN" sz="2000" b="0" i="0" smtClean="0">
                            <a:latin typeface="Cambria Math" panose="02040503050406030204" pitchFamily="18" charset="0"/>
                            <a:cs typeface="Times New Roman" panose="02020603050405020304" pitchFamily="18" charset="0"/>
                          </a:rPr>
                          <m:t>3</m:t>
                        </m:r>
                        <m:r>
                          <a:rPr lang="en-US" altLang="zh-CN" sz="2000" b="0" i="1" smtClean="0">
                            <a:latin typeface="Cambria Math" panose="02040503050406030204" pitchFamily="18" charset="0"/>
                            <a:cs typeface="Times New Roman" panose="02020603050405020304" pitchFamily="18" charset="0"/>
                          </a:rPr>
                          <m:t>𝑛</m:t>
                        </m:r>
                      </m:sup>
                    </m:sSup>
                    <m:r>
                      <a:rPr lang="en-US" altLang="zh-CN" sz="2000" b="1" i="0" smtClean="0">
                        <a:latin typeface="Cambria Math" panose="02040503050406030204" pitchFamily="18" charset="0"/>
                        <a:cs typeface="Times New Roman" panose="02020603050405020304" pitchFamily="18" charset="0"/>
                      </a:rPr>
                      <m:t>, </m:t>
                    </m:r>
                    <m:r>
                      <a:rPr lang="en-US" altLang="zh-CN" sz="2000" b="1" i="0" smtClean="0">
                        <a:latin typeface="Cambria Math" panose="02040503050406030204" pitchFamily="18" charset="0"/>
                        <a:cs typeface="Times New Roman" panose="02020603050405020304" pitchFamily="18" charset="0"/>
                      </a:rPr>
                      <m:t>𝐪</m:t>
                    </m:r>
                    <m:r>
                      <a:rPr lang="en-US" altLang="zh-CN" sz="2000" b="1" i="1" smtClean="0">
                        <a:latin typeface="Cambria Math" panose="02040503050406030204" pitchFamily="18" charset="0"/>
                        <a:cs typeface="Times New Roman" panose="02020603050405020304" pitchFamily="18" charset="0"/>
                      </a:rPr>
                      <m:t>∈</m:t>
                    </m:r>
                    <m:sSup>
                      <m:sSupPr>
                        <m:ctrlPr>
                          <a:rPr lang="en-US" altLang="zh-CN" sz="2000" b="1" i="1" smtClean="0">
                            <a:latin typeface="Cambria Math" panose="02040503050406030204" pitchFamily="18" charset="0"/>
                            <a:cs typeface="Times New Roman" panose="02020603050405020304" pitchFamily="18" charset="0"/>
                          </a:rPr>
                        </m:ctrlPr>
                      </m:sSupPr>
                      <m:e>
                        <m:r>
                          <a:rPr lang="en-US" altLang="zh-CN" sz="2000" b="1" i="0" smtClean="0">
                            <a:latin typeface="Cambria Math" panose="02040503050406030204" pitchFamily="18" charset="0"/>
                            <a:cs typeface="Times New Roman" panose="02020603050405020304" pitchFamily="18" charset="0"/>
                          </a:rPr>
                          <m:t>𝐑</m:t>
                        </m:r>
                      </m:e>
                      <m:sup>
                        <m:r>
                          <a:rPr lang="en-US" altLang="zh-CN" sz="2000" b="0" i="1" smtClean="0">
                            <a:latin typeface="Cambria Math" panose="02040503050406030204" pitchFamily="18" charset="0"/>
                            <a:cs typeface="Times New Roman" panose="02020603050405020304" pitchFamily="18" charset="0"/>
                          </a:rPr>
                          <m:t>𝑟</m:t>
                        </m:r>
                      </m:sup>
                    </m:sSup>
                    <m:r>
                      <a:rPr lang="en-US" altLang="zh-CN" sz="2000" b="1"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𝑟</m:t>
                    </m:r>
                    <m:r>
                      <a:rPr lang="en-US" altLang="zh-CN" sz="2000" b="0" i="1" smtClean="0">
                        <a:latin typeface="Cambria Math" panose="02040503050406030204" pitchFamily="18" charset="0"/>
                        <a:cs typeface="Times New Roman" panose="02020603050405020304" pitchFamily="18" charset="0"/>
                      </a:rPr>
                      <m:t>≪3</m:t>
                    </m:r>
                    <m:r>
                      <a:rPr lang="en-US" altLang="zh-CN" sz="2000" b="0" i="1" smtClean="0">
                        <a:latin typeface="Cambria Math" panose="02040503050406030204" pitchFamily="18" charset="0"/>
                        <a:cs typeface="Times New Roman" panose="02020603050405020304" pitchFamily="18" charset="0"/>
                      </a:rPr>
                      <m:t>𝑛</m:t>
                    </m:r>
                  </m:oMath>
                </a14:m>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As-rigid-as-possible energy</a:t>
                </a:r>
              </a:p>
              <a:p>
                <a:pPr lvl="1">
                  <a:spcBef>
                    <a:spcPts val="1200"/>
                  </a:spcBef>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𝐸</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1" i="0" smtClean="0">
                              <a:latin typeface="Cambria Math" panose="02040503050406030204" pitchFamily="18" charset="0"/>
                              <a:cs typeface="Times New Roman" panose="02020603050405020304" pitchFamily="18" charset="0"/>
                            </a:rPr>
                            <m:t>𝐮</m:t>
                          </m:r>
                        </m:e>
                      </m:d>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panose="02040503050406030204" pitchFamily="18" charset="0"/>
                              <a:cs typeface="Times New Roman" panose="02020603050405020304" pitchFamily="18" charset="0"/>
                            </a:rPr>
                          </m:ctrlPr>
                        </m:sSupPr>
                        <m:e>
                          <m:nary>
                            <m:naryPr>
                              <m:chr m:val="∑"/>
                              <m:supHide m:val="on"/>
                              <m:ctrlPr>
                                <a:rPr lang="en-US" altLang="zh-CN" sz="2000" b="0" i="1" smtClean="0">
                                  <a:latin typeface="Cambria Math" panose="02040503050406030204" pitchFamily="18" charset="0"/>
                                  <a:cs typeface="Times New Roman" panose="02020603050405020304" pitchFamily="18" charset="0"/>
                                </a:rPr>
                              </m:ctrlPr>
                            </m:naryPr>
                            <m:sub>
                              <m:sSub>
                                <m:sSubPr>
                                  <m:ctrlPr>
                                    <a:rPr lang="en-US" altLang="zh-CN" sz="2000" b="0" i="1" smtClean="0">
                                      <a:latin typeface="Cambria Math" panose="02040503050406030204" pitchFamily="18" charset="0"/>
                                      <a:cs typeface="Times New Roman" panose="02020603050405020304" pitchFamily="18" charset="0"/>
                                    </a:rPr>
                                  </m:ctrlPr>
                                </m:sSubPr>
                                <m:e>
                                  <m:r>
                                    <m:rPr>
                                      <m:brk m:alnAt="7"/>
                                    </m:rPr>
                                    <a:rPr lang="en-US" altLang="zh-CN" sz="2000" b="1" i="0" smtClean="0">
                                      <a:latin typeface="Cambria Math" panose="02040503050406030204" pitchFamily="18" charset="0"/>
                                      <a:cs typeface="Times New Roman" panose="02020603050405020304" pitchFamily="18" charset="0"/>
                                    </a:rPr>
                                    <m:t>𝐩</m:t>
                                  </m:r>
                                </m:e>
                                <m:sub>
                                  <m:r>
                                    <m:rPr>
                                      <m:brk m:alnAt="7"/>
                                    </m:rP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𝒫</m:t>
                              </m:r>
                            </m:sub>
                            <m:sup/>
                            <m:e>
                              <m:func>
                                <m:funcPr>
                                  <m:ctrlPr>
                                    <a:rPr lang="en-US" altLang="zh-CN" sz="2000" b="0" i="1" smtClean="0">
                                      <a:latin typeface="Cambria Math" panose="02040503050406030204" pitchFamily="18" charset="0"/>
                                      <a:cs typeface="Times New Roman" panose="02020603050405020304" pitchFamily="18" charset="0"/>
                                    </a:rPr>
                                  </m:ctrlPr>
                                </m:funcPr>
                                <m:fName>
                                  <m:limLow>
                                    <m:limLowPr>
                                      <m:ctrlPr>
                                        <a:rPr lang="en-US" altLang="zh-CN" sz="2000" b="0" i="1" smtClean="0">
                                          <a:latin typeface="Cambria Math" panose="02040503050406030204" pitchFamily="18" charset="0"/>
                                          <a:cs typeface="Times New Roman" panose="02020603050405020304" pitchFamily="18" charset="0"/>
                                        </a:rPr>
                                      </m:ctrlPr>
                                    </m:limLowPr>
                                    <m:e>
                                      <m:r>
                                        <m:rPr>
                                          <m:sty m:val="p"/>
                                        </m:rPr>
                                        <a:rPr lang="en-US" altLang="zh-CN" sz="2000" b="0" i="0" smtClean="0">
                                          <a:latin typeface="Cambria Math" panose="02040503050406030204" pitchFamily="18" charset="0"/>
                                          <a:cs typeface="Times New Roman" panose="02020603050405020304" pitchFamily="18" charset="0"/>
                                        </a:rPr>
                                        <m:t>min</m:t>
                                      </m:r>
                                    </m:e>
                                    <m:lim>
                                      <m:sSub>
                                        <m:sSubPr>
                                          <m:ctrlPr>
                                            <a:rPr lang="en-US" altLang="zh-CN" sz="2000" b="1" i="1" smtClean="0">
                                              <a:latin typeface="Cambria Math" panose="02040503050406030204" pitchFamily="18" charset="0"/>
                                              <a:cs typeface="Times New Roman" panose="02020603050405020304" pitchFamily="18" charset="0"/>
                                            </a:rPr>
                                          </m:ctrlPr>
                                        </m:sSubPr>
                                        <m:e>
                                          <m:r>
                                            <a:rPr lang="en-US" altLang="zh-CN" sz="2000" b="1" i="0" smtClean="0">
                                              <a:latin typeface="Cambria Math" panose="02040503050406030204" pitchFamily="18" charset="0"/>
                                              <a:cs typeface="Times New Roman" panose="02020603050405020304" pitchFamily="18" charset="0"/>
                                            </a:rPr>
                                            <m:t>𝐜</m:t>
                                          </m:r>
                                        </m:e>
                                        <m:sub>
                                          <m:r>
                                            <a:rPr lang="en-US" altLang="zh-CN" sz="2000" b="0" i="1" smtClean="0">
                                              <a:latin typeface="Cambria Math" panose="02040503050406030204" pitchFamily="18" charset="0"/>
                                              <a:cs typeface="Times New Roman" panose="02020603050405020304" pitchFamily="18" charset="0"/>
                                            </a:rPr>
                                            <m:t>𝑖</m:t>
                                          </m:r>
                                        </m:sub>
                                      </m:sSub>
                                    </m:lim>
                                  </m:limLow>
                                </m:fName>
                                <m:e>
                                  <m:nary>
                                    <m:naryPr>
                                      <m:chr m:val="∑"/>
                                      <m:supHide m:val="on"/>
                                      <m:ctrlPr>
                                        <a:rPr lang="en-US" altLang="zh-CN" sz="2000" b="0" i="1" smtClean="0">
                                          <a:latin typeface="Cambria Math" panose="02040503050406030204" pitchFamily="18" charset="0"/>
                                          <a:cs typeface="Times New Roman" panose="02020603050405020304" pitchFamily="18" charset="0"/>
                                        </a:rPr>
                                      </m:ctrlPr>
                                    </m:naryPr>
                                    <m:sub>
                                      <m:r>
                                        <m:rPr>
                                          <m:brk m:alnAt="7"/>
                                        </m:rPr>
                                        <a:rPr lang="en-US" altLang="zh-CN" sz="2000" b="0" i="1" smtClean="0">
                                          <a:latin typeface="Cambria Math" panose="02040503050406030204" pitchFamily="18" charset="0"/>
                                          <a:cs typeface="Times New Roman" panose="02020603050405020304" pitchFamily="18" charset="0"/>
                                        </a:rPr>
                                        <m:t>𝑗</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𝒩</m:t>
                                          </m:r>
                                        </m:e>
                                        <m:sub>
                                          <m:r>
                                            <a:rPr lang="en-US" altLang="zh-CN" sz="2000" b="0" i="1" smtClean="0">
                                              <a:latin typeface="Cambria Math" panose="02040503050406030204" pitchFamily="18" charset="0"/>
                                              <a:cs typeface="Times New Roman" panose="02020603050405020304" pitchFamily="18" charset="0"/>
                                            </a:rPr>
                                            <m:t>𝑖</m:t>
                                          </m:r>
                                        </m:sub>
                                      </m:sSub>
                                    </m:sub>
                                    <m:sup/>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𝑖𝑗</m:t>
                                          </m:r>
                                        </m:sub>
                                      </m:sSub>
                                      <m:d>
                                        <m:dPr>
                                          <m:begChr m:val="‖"/>
                                          <m:endChr m:val="‖"/>
                                          <m:ctrlPr>
                                            <a:rPr lang="en-US" altLang="zh-CN" sz="2000" b="0" i="1" smtClean="0">
                                              <a:latin typeface="Cambria Math" panose="02040503050406030204" pitchFamily="18" charset="0"/>
                                              <a:cs typeface="Times New Roman" panose="02020603050405020304" pitchFamily="18" charset="0"/>
                                            </a:rPr>
                                          </m:ctrlPr>
                                        </m:dPr>
                                        <m:e>
                                          <m:sSub>
                                            <m:sSubPr>
                                              <m:ctrlPr>
                                                <a:rPr lang="en-US" altLang="zh-CN" sz="2000" b="1" i="1">
                                                  <a:latin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cs typeface="Times New Roman" panose="02020603050405020304" pitchFamily="18" charset="0"/>
                                                </a:rPr>
                                                <m:t>𝐜</m:t>
                                              </m:r>
                                            </m:e>
                                            <m:sub>
                                              <m:r>
                                                <a:rPr lang="en-US" altLang="zh-CN" sz="2000" i="1">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d>
                                            <m:dPr>
                                              <m:ctrlPr>
                                                <a:rPr lang="en-US" altLang="zh-CN" sz="2000" b="0" i="1" smtClean="0">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m:rPr>
                                                      <m:brk m:alnAt="7"/>
                                                    </m:rPr>
                                                    <a:rPr lang="en-US" altLang="zh-CN" sz="2000" b="1">
                                                      <a:latin typeface="Cambria Math" panose="02040503050406030204" pitchFamily="18" charset="0"/>
                                                      <a:cs typeface="Times New Roman" panose="02020603050405020304" pitchFamily="18" charset="0"/>
                                                    </a:rPr>
                                                    <m:t>𝐩</m:t>
                                                  </m:r>
                                                </m:e>
                                                <m:sub>
                                                  <m:r>
                                                    <m:rPr>
                                                      <m:brk m:alnAt="7"/>
                                                    </m:rPr>
                                                    <a:rPr lang="en-US" altLang="zh-CN" sz="2000" i="1">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m:rPr>
                                                      <m:brk m:alnAt="7"/>
                                                    </m:rPr>
                                                    <a:rPr lang="en-US" altLang="zh-CN" sz="2000" b="1">
                                                      <a:latin typeface="Cambria Math" panose="02040503050406030204" pitchFamily="18" charset="0"/>
                                                      <a:cs typeface="Times New Roman" panose="02020603050405020304" pitchFamily="18" charset="0"/>
                                                    </a:rPr>
                                                    <m:t>𝐩</m:t>
                                                  </m:r>
                                                </m:e>
                                                <m:sub>
                                                  <m:r>
                                                    <a:rPr lang="en-US" altLang="zh-CN" sz="2000" b="0" i="1" smtClean="0">
                                                      <a:latin typeface="Cambria Math" panose="02040503050406030204" pitchFamily="18" charset="0"/>
                                                      <a:cs typeface="Times New Roman" panose="02020603050405020304" pitchFamily="18" charset="0"/>
                                                    </a:rPr>
                                                    <m:t>𝑗</m:t>
                                                  </m:r>
                                                </m:sub>
                                              </m:sSub>
                                            </m:e>
                                          </m:d>
                                          <m:r>
                                            <a:rPr lang="en-US" altLang="zh-CN" sz="2000" b="0" i="1" smtClean="0">
                                              <a:latin typeface="Cambria Math" panose="02040503050406030204" pitchFamily="18" charset="0"/>
                                              <a:cs typeface="Times New Roman" panose="02020603050405020304" pitchFamily="18" charset="0"/>
                                            </a:rPr>
                                            <m:t> −</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cs typeface="Times New Roman" panose="02020603050405020304" pitchFamily="18" charset="0"/>
                                                </a:rPr>
                                                <m:t>𝐮</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cs typeface="Times New Roman" panose="02020603050405020304" pitchFamily="18" charset="0"/>
                                                </a:rPr>
                                                <m:t>𝐮</m:t>
                                              </m:r>
                                            </m:e>
                                            <m:sub>
                                              <m:r>
                                                <a:rPr lang="en-US" altLang="zh-CN" sz="2000" b="0" i="1" smtClean="0">
                                                  <a:latin typeface="Cambria Math" panose="02040503050406030204" pitchFamily="18" charset="0"/>
                                                  <a:cs typeface="Times New Roman" panose="02020603050405020304" pitchFamily="18" charset="0"/>
                                                </a:rPr>
                                                <m:t>𝑗</m:t>
                                              </m:r>
                                            </m:sub>
                                          </m:sSub>
                                        </m:e>
                                      </m:d>
                                    </m:e>
                                  </m:nary>
                                </m:e>
                              </m:func>
                            </m:e>
                          </m:nary>
                        </m:e>
                        <m:sup>
                          <m:r>
                            <a:rPr lang="en-US" altLang="zh-CN" sz="2000" b="0" i="1" smtClean="0">
                              <a:latin typeface="Cambria Math" panose="02040503050406030204" pitchFamily="18" charset="0"/>
                              <a:cs typeface="Times New Roman" panose="02020603050405020304" pitchFamily="18" charset="0"/>
                            </a:rPr>
                            <m:t>2</m:t>
                          </m:r>
                        </m:sup>
                      </m:sSup>
                    </m:oMath>
                  </m:oMathPara>
                </a14:m>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14306" y="1273629"/>
                <a:ext cx="11234769" cy="5310428"/>
              </a:xfrm>
              <a:prstGeom prst="rect">
                <a:avLst/>
              </a:prstGeom>
              <a:blipFill>
                <a:blip r:embed="rId3"/>
                <a:stretch>
                  <a:fillRect l="-760" t="-918"/>
                </a:stretch>
              </a:blipFill>
            </p:spPr>
            <p:txBody>
              <a:bodyPr/>
              <a:lstStyle/>
              <a:p>
                <a:r>
                  <a:rPr lang="zh-CN" altLang="en-US">
                    <a:noFill/>
                  </a:rPr>
                  <a:t> </a:t>
                </a:r>
              </a:p>
            </p:txBody>
          </p:sp>
        </mc:Fallback>
      </mc:AlternateContent>
      <p:cxnSp>
        <p:nvCxnSpPr>
          <p:cNvPr id="13" name="直接连接符 12"/>
          <p:cNvCxnSpPr/>
          <p:nvPr/>
        </p:nvCxnSpPr>
        <p:spPr>
          <a:xfrm>
            <a:off x="7502201" y="4268927"/>
            <a:ext cx="0" cy="1152128"/>
          </a:xfrm>
          <a:prstGeom prst="line">
            <a:avLst/>
          </a:prstGeom>
          <a:ln w="25400"/>
        </p:spPr>
        <p:style>
          <a:lnRef idx="3">
            <a:schemeClr val="dk1"/>
          </a:lnRef>
          <a:fillRef idx="0">
            <a:schemeClr val="dk1"/>
          </a:fillRef>
          <a:effectRef idx="2">
            <a:schemeClr val="dk1"/>
          </a:effectRef>
          <a:fontRef idx="minor">
            <a:schemeClr val="tx1"/>
          </a:fontRef>
        </p:style>
      </p:cxnSp>
      <p:sp>
        <p:nvSpPr>
          <p:cNvPr id="14" name="文本框 13"/>
          <p:cNvSpPr txBox="1"/>
          <p:nvPr/>
        </p:nvSpPr>
        <p:spPr>
          <a:xfrm>
            <a:off x="7070153" y="4619675"/>
            <a:ext cx="576064"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3n</a:t>
            </a:r>
            <a:endParaRPr lang="zh-CN" altLang="en-US" dirty="0">
              <a:latin typeface="Times New Roman" panose="02020603050405020304" pitchFamily="18" charset="0"/>
              <a:cs typeface="Times New Roman" panose="02020603050405020304" pitchFamily="18" charset="0"/>
            </a:endParaRPr>
          </a:p>
        </p:txBody>
      </p:sp>
      <p:cxnSp>
        <p:nvCxnSpPr>
          <p:cNvPr id="16" name="直接连接符 15"/>
          <p:cNvCxnSpPr/>
          <p:nvPr/>
        </p:nvCxnSpPr>
        <p:spPr>
          <a:xfrm>
            <a:off x="8510313" y="4268927"/>
            <a:ext cx="0" cy="1152128"/>
          </a:xfrm>
          <a:prstGeom prst="line">
            <a:avLst/>
          </a:prstGeom>
          <a:ln w="657225"/>
        </p:spPr>
        <p:style>
          <a:lnRef idx="3">
            <a:schemeClr val="dk1"/>
          </a:lnRef>
          <a:fillRef idx="0">
            <a:schemeClr val="dk1"/>
          </a:fillRef>
          <a:effectRef idx="2">
            <a:schemeClr val="dk1"/>
          </a:effectRef>
          <a:fontRef idx="minor">
            <a:schemeClr val="tx1"/>
          </a:fontRef>
        </p:style>
      </p:cxnSp>
      <p:cxnSp>
        <p:nvCxnSpPr>
          <p:cNvPr id="17" name="直接连接符 16"/>
          <p:cNvCxnSpPr/>
          <p:nvPr/>
        </p:nvCxnSpPr>
        <p:spPr>
          <a:xfrm>
            <a:off x="7862241" y="4844991"/>
            <a:ext cx="216024" cy="0"/>
          </a:xfrm>
          <a:prstGeom prst="line">
            <a:avLst/>
          </a:prstGeom>
        </p:spPr>
        <p:style>
          <a:lnRef idx="2">
            <a:schemeClr val="dk1"/>
          </a:lnRef>
          <a:fillRef idx="0">
            <a:schemeClr val="dk1"/>
          </a:fillRef>
          <a:effectRef idx="1">
            <a:schemeClr val="dk1"/>
          </a:effectRef>
          <a:fontRef idx="minor">
            <a:schemeClr val="tx1"/>
          </a:fontRef>
        </p:style>
      </p:cxnSp>
      <p:cxnSp>
        <p:nvCxnSpPr>
          <p:cNvPr id="18" name="直接连接符 17"/>
          <p:cNvCxnSpPr/>
          <p:nvPr/>
        </p:nvCxnSpPr>
        <p:spPr>
          <a:xfrm>
            <a:off x="7862241" y="4772983"/>
            <a:ext cx="216024" cy="0"/>
          </a:xfrm>
          <a:prstGeom prst="line">
            <a:avLst/>
          </a:prstGeom>
        </p:spPr>
        <p:style>
          <a:lnRef idx="2">
            <a:schemeClr val="dk1"/>
          </a:lnRef>
          <a:fillRef idx="0">
            <a:schemeClr val="dk1"/>
          </a:fillRef>
          <a:effectRef idx="1">
            <a:schemeClr val="dk1"/>
          </a:effectRef>
          <a:fontRef idx="minor">
            <a:schemeClr val="tx1"/>
          </a:fontRef>
        </p:style>
      </p:cxnSp>
      <p:cxnSp>
        <p:nvCxnSpPr>
          <p:cNvPr id="19" name="直接连接符 18"/>
          <p:cNvCxnSpPr/>
          <p:nvPr/>
        </p:nvCxnSpPr>
        <p:spPr>
          <a:xfrm>
            <a:off x="8942361" y="4268927"/>
            <a:ext cx="0" cy="350748"/>
          </a:xfrm>
          <a:prstGeom prst="line">
            <a:avLst/>
          </a:prstGeom>
          <a:ln w="25400"/>
        </p:spPr>
        <p:style>
          <a:lnRef idx="3">
            <a:schemeClr val="dk1"/>
          </a:lnRef>
          <a:fillRef idx="0">
            <a:schemeClr val="dk1"/>
          </a:fillRef>
          <a:effectRef idx="2">
            <a:schemeClr val="dk1"/>
          </a:effectRef>
          <a:fontRef idx="minor">
            <a:schemeClr val="tx1"/>
          </a:fontRef>
        </p:style>
      </p:cxnSp>
      <p:sp>
        <p:nvSpPr>
          <p:cNvPr id="20" name="文本框 19"/>
          <p:cNvSpPr txBox="1"/>
          <p:nvPr/>
        </p:nvSpPr>
        <p:spPr>
          <a:xfrm>
            <a:off x="9019515" y="4269551"/>
            <a:ext cx="57606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a:t>
            </a:r>
            <a:endParaRPr lang="zh-CN" altLang="en-US"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150273" y="4588317"/>
            <a:ext cx="771376" cy="369332"/>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3n x r</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9209682" y="5035349"/>
            <a:ext cx="3203848"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&lt;&lt;3n</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本框 22"/>
              <p:cNvSpPr txBox="1"/>
              <p:nvPr/>
            </p:nvSpPr>
            <p:spPr>
              <a:xfrm>
                <a:off x="9163531" y="3938261"/>
                <a:ext cx="2225192" cy="400110"/>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Basis matrix </a:t>
                </a:r>
                <a14:m>
                  <m:oMath xmlns:m="http://schemas.openxmlformats.org/officeDocument/2006/math">
                    <m:r>
                      <a:rPr lang="en-US" altLang="zh-CN" sz="2000" b="1" i="0" smtClean="0">
                        <a:latin typeface="Cambria Math" panose="02040503050406030204" pitchFamily="18" charset="0"/>
                      </a:rPr>
                      <m:t>𝐔</m:t>
                    </m:r>
                  </m:oMath>
                </a14:m>
                <a:endParaRPr lang="zh-CN" altLang="en-US" sz="2000" b="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9163531" y="3938261"/>
                <a:ext cx="2225192" cy="400110"/>
              </a:xfrm>
              <a:prstGeom prst="rect">
                <a:avLst/>
              </a:prstGeom>
              <a:blipFill>
                <a:blip r:embed="rId4"/>
                <a:stretch>
                  <a:fillRect l="-2740" t="-9091" b="-24242"/>
                </a:stretch>
              </a:blipFill>
            </p:spPr>
            <p:txBody>
              <a:bodyPr/>
              <a:lstStyle/>
              <a:p>
                <a:r>
                  <a:rPr lang="zh-CN" altLang="en-US">
                    <a:noFill/>
                  </a:rPr>
                  <a:t> </a:t>
                </a:r>
              </a:p>
            </p:txBody>
          </p:sp>
        </mc:Fallback>
      </mc:AlternateContent>
      <p:pic>
        <p:nvPicPr>
          <p:cNvPr id="24" name="图片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32618" y="1232946"/>
            <a:ext cx="4773582" cy="2450804"/>
          </a:xfrm>
          <a:prstGeom prst="rect">
            <a:avLst/>
          </a:prstGeom>
        </p:spPr>
      </p:pic>
    </p:spTree>
    <p:extLst>
      <p:ext uri="{BB962C8B-B14F-4D97-AF65-F5344CB8AC3E}">
        <p14:creationId xmlns:p14="http://schemas.microsoft.com/office/powerpoint/2010/main" val="341692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307" y="1273629"/>
            <a:ext cx="10791824" cy="33547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solidFill>
                  <a:srgbClr val="FF0000"/>
                </a:solidFill>
                <a:latin typeface="Times New Roman" panose="02020603050405020304" pitchFamily="18" charset="0"/>
                <a:cs typeface="Times New Roman" panose="02020603050405020304" pitchFamily="18" charset="0"/>
              </a:rPr>
              <a:t>Education Background</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Skills &amp; Awards</a:t>
            </a:r>
          </a:p>
          <a:p>
            <a:pPr marL="342900" indent="-342900">
              <a:spcBef>
                <a:spcPts val="2400"/>
              </a:spcBef>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Project </a:t>
            </a:r>
            <a:r>
              <a:rPr lang="en-US" altLang="zh-CN" sz="2400" b="1" dirty="0" smtClean="0">
                <a:latin typeface="Times New Roman" panose="02020603050405020304" pitchFamily="18" charset="0"/>
                <a:cs typeface="Times New Roman" panose="02020603050405020304" pitchFamily="18" charset="0"/>
              </a:rPr>
              <a:t>Experience</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Work Overview</a:t>
            </a:r>
            <a:endParaRPr lang="en-US" altLang="zh-CN" sz="2400" b="1" dirty="0">
              <a:latin typeface="Times New Roman" panose="02020603050405020304" pitchFamily="18" charset="0"/>
              <a:cs typeface="Times New Roman" panose="02020603050405020304" pitchFamily="18" charset="0"/>
            </a:endParaRPr>
          </a:p>
          <a:p>
            <a:pPr marL="342900" indent="-342900">
              <a:spcBef>
                <a:spcPts val="2400"/>
              </a:spcBef>
              <a:buFont typeface="Wingdings" panose="05000000000000000000" pitchFamily="2" charset="2"/>
              <a:buChar char="n"/>
            </a:pP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Overview</a:t>
            </a:r>
          </a:p>
        </p:txBody>
      </p:sp>
    </p:spTree>
    <p:extLst>
      <p:ext uri="{BB962C8B-B14F-4D97-AF65-F5344CB8AC3E}">
        <p14:creationId xmlns:p14="http://schemas.microsoft.com/office/powerpoint/2010/main" val="22998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3" name="矩形 52"/>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5" name="文本框 14"/>
          <p:cNvSpPr txBox="1"/>
          <p:nvPr/>
        </p:nvSpPr>
        <p:spPr>
          <a:xfrm>
            <a:off x="414306" y="1273629"/>
            <a:ext cx="11234769" cy="1846659"/>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Mid-shape interpolation </a:t>
            </a:r>
            <a:r>
              <a:rPr lang="en-US" altLang="zh-CN" sz="2400" dirty="0">
                <a:latin typeface="Times New Roman" panose="02020603050405020304" pitchFamily="18" charset="0"/>
                <a:cs typeface="Times New Roman" panose="02020603050405020304" pitchFamily="18" charset="0"/>
              </a:rPr>
              <a:t>based on </a:t>
            </a:r>
            <a:r>
              <a:rPr lang="en-US" altLang="zh-CN" sz="2400" dirty="0" smtClean="0">
                <a:latin typeface="Times New Roman" panose="02020603050405020304" pitchFamily="18" charset="0"/>
                <a:cs typeface="Times New Roman" panose="02020603050405020304" pitchFamily="18" charset="0"/>
              </a:rPr>
              <a:t>energy optimization</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Combine two individual reduced space</a:t>
            </a:r>
          </a:p>
          <a:p>
            <a:pPr lvl="1">
              <a:spcBef>
                <a:spcPts val="1200"/>
              </a:spcBef>
            </a:pPr>
            <a:r>
              <a:rPr lang="en-US" altLang="zh-CN" sz="2000" b="1"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048675" y="4414149"/>
            <a:ext cx="771376" cy="369332"/>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3n x r</a:t>
            </a:r>
            <a:endParaRPr lang="zh-CN" altLang="en-US" dirty="0">
              <a:solidFill>
                <a:schemeClr val="bg1"/>
              </a:solidFill>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5180169" y="3261836"/>
            <a:ext cx="6308229" cy="2411306"/>
            <a:chOff x="5073955" y="3107108"/>
            <a:chExt cx="8015860" cy="3213834"/>
          </a:xfrm>
        </p:grpSpPr>
        <p:sp>
          <p:nvSpPr>
            <p:cNvPr id="25" name="任意多边形 24"/>
            <p:cNvSpPr/>
            <p:nvPr/>
          </p:nvSpPr>
          <p:spPr>
            <a:xfrm>
              <a:off x="5073955" y="3204786"/>
              <a:ext cx="4037651" cy="3018479"/>
            </a:xfrm>
            <a:custGeom>
              <a:avLst/>
              <a:gdLst>
                <a:gd name="connsiteX0" fmla="*/ 1069187 w 2747251"/>
                <a:gd name="connsiteY0" fmla="*/ 42720 h 1877654"/>
                <a:gd name="connsiteX1" fmla="*/ 1497812 w 2747251"/>
                <a:gd name="connsiteY1" fmla="*/ 52245 h 1877654"/>
                <a:gd name="connsiteX2" fmla="*/ 1835949 w 2747251"/>
                <a:gd name="connsiteY2" fmla="*/ 223695 h 1877654"/>
                <a:gd name="connsiteX3" fmla="*/ 2326487 w 2747251"/>
                <a:gd name="connsiteY3" fmla="*/ 438007 h 1877654"/>
                <a:gd name="connsiteX4" fmla="*/ 2745587 w 2747251"/>
                <a:gd name="connsiteY4" fmla="*/ 871395 h 1877654"/>
                <a:gd name="connsiteX5" fmla="*/ 2450312 w 2747251"/>
                <a:gd name="connsiteY5" fmla="*/ 1214295 h 1877654"/>
                <a:gd name="connsiteX6" fmla="*/ 1902624 w 2747251"/>
                <a:gd name="connsiteY6" fmla="*/ 1609582 h 1877654"/>
                <a:gd name="connsiteX7" fmla="*/ 1416849 w 2747251"/>
                <a:gd name="connsiteY7" fmla="*/ 1790557 h 1877654"/>
                <a:gd name="connsiteX8" fmla="*/ 754862 w 2747251"/>
                <a:gd name="connsiteY8" fmla="*/ 1871520 h 1877654"/>
                <a:gd name="connsiteX9" fmla="*/ 59537 w 2747251"/>
                <a:gd name="connsiteY9" fmla="*/ 1633395 h 1877654"/>
                <a:gd name="connsiteX10" fmla="*/ 92874 w 2747251"/>
                <a:gd name="connsiteY10" fmla="*/ 957120 h 1877654"/>
                <a:gd name="connsiteX11" fmla="*/ 550074 w 2747251"/>
                <a:gd name="connsiteY11" fmla="*/ 176070 h 1877654"/>
                <a:gd name="connsiteX12" fmla="*/ 888212 w 2747251"/>
                <a:gd name="connsiteY12" fmla="*/ 4620 h 1877654"/>
                <a:gd name="connsiteX13" fmla="*/ 1069187 w 2747251"/>
                <a:gd name="connsiteY13" fmla="*/ 42720 h 187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7251" h="1877654">
                  <a:moveTo>
                    <a:pt x="1069187" y="42720"/>
                  </a:moveTo>
                  <a:cubicBezTo>
                    <a:pt x="1170787" y="50658"/>
                    <a:pt x="1370018" y="22083"/>
                    <a:pt x="1497812" y="52245"/>
                  </a:cubicBezTo>
                  <a:cubicBezTo>
                    <a:pt x="1625606" y="82407"/>
                    <a:pt x="1697837" y="159401"/>
                    <a:pt x="1835949" y="223695"/>
                  </a:cubicBezTo>
                  <a:cubicBezTo>
                    <a:pt x="1974061" y="287989"/>
                    <a:pt x="2174881" y="330057"/>
                    <a:pt x="2326487" y="438007"/>
                  </a:cubicBezTo>
                  <a:cubicBezTo>
                    <a:pt x="2478093" y="545957"/>
                    <a:pt x="2724950" y="742014"/>
                    <a:pt x="2745587" y="871395"/>
                  </a:cubicBezTo>
                  <a:cubicBezTo>
                    <a:pt x="2766224" y="1000776"/>
                    <a:pt x="2590806" y="1091264"/>
                    <a:pt x="2450312" y="1214295"/>
                  </a:cubicBezTo>
                  <a:cubicBezTo>
                    <a:pt x="2309818" y="1337326"/>
                    <a:pt x="2074868" y="1513538"/>
                    <a:pt x="1902624" y="1609582"/>
                  </a:cubicBezTo>
                  <a:cubicBezTo>
                    <a:pt x="1730380" y="1705626"/>
                    <a:pt x="1608143" y="1746901"/>
                    <a:pt x="1416849" y="1790557"/>
                  </a:cubicBezTo>
                  <a:cubicBezTo>
                    <a:pt x="1225555" y="1834213"/>
                    <a:pt x="981081" y="1897714"/>
                    <a:pt x="754862" y="1871520"/>
                  </a:cubicBezTo>
                  <a:cubicBezTo>
                    <a:pt x="528643" y="1845326"/>
                    <a:pt x="169868" y="1785795"/>
                    <a:pt x="59537" y="1633395"/>
                  </a:cubicBezTo>
                  <a:cubicBezTo>
                    <a:pt x="-50794" y="1480995"/>
                    <a:pt x="11118" y="1200007"/>
                    <a:pt x="92874" y="957120"/>
                  </a:cubicBezTo>
                  <a:cubicBezTo>
                    <a:pt x="174630" y="714233"/>
                    <a:pt x="417518" y="334820"/>
                    <a:pt x="550074" y="176070"/>
                  </a:cubicBezTo>
                  <a:cubicBezTo>
                    <a:pt x="682630" y="17320"/>
                    <a:pt x="796931" y="24464"/>
                    <a:pt x="888212" y="4620"/>
                  </a:cubicBezTo>
                  <a:cubicBezTo>
                    <a:pt x="979493" y="-15224"/>
                    <a:pt x="967587" y="34782"/>
                    <a:pt x="1069187" y="42720"/>
                  </a:cubicBezTo>
                  <a:close/>
                </a:path>
              </a:pathLst>
            </a:cu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p:sp>
          <p:nvSpPr>
            <p:cNvPr id="26" name="任意多边形 25"/>
            <p:cNvSpPr/>
            <p:nvPr/>
          </p:nvSpPr>
          <p:spPr>
            <a:xfrm>
              <a:off x="9633417" y="3107108"/>
              <a:ext cx="3456398" cy="3213834"/>
            </a:xfrm>
            <a:custGeom>
              <a:avLst/>
              <a:gdLst>
                <a:gd name="connsiteX0" fmla="*/ 770529 w 2265504"/>
                <a:gd name="connsiteY0" fmla="*/ 23922 h 1861508"/>
                <a:gd name="connsiteX1" fmla="*/ 290696 w 2265504"/>
                <a:gd name="connsiteY1" fmla="*/ 232152 h 1861508"/>
                <a:gd name="connsiteX2" fmla="*/ 10038 w 2265504"/>
                <a:gd name="connsiteY2" fmla="*/ 648611 h 1861508"/>
                <a:gd name="connsiteX3" fmla="*/ 118680 w 2265504"/>
                <a:gd name="connsiteY3" fmla="*/ 1463423 h 1861508"/>
                <a:gd name="connsiteX4" fmla="*/ 643781 w 2265504"/>
                <a:gd name="connsiteY4" fmla="*/ 1716920 h 1861508"/>
                <a:gd name="connsiteX5" fmla="*/ 1576288 w 2265504"/>
                <a:gd name="connsiteY5" fmla="*/ 1843669 h 1861508"/>
                <a:gd name="connsiteX6" fmla="*/ 2219084 w 2265504"/>
                <a:gd name="connsiteY6" fmla="*/ 1327621 h 1861508"/>
                <a:gd name="connsiteX7" fmla="*/ 2092335 w 2265504"/>
                <a:gd name="connsiteY7" fmla="*/ 367954 h 1861508"/>
                <a:gd name="connsiteX8" fmla="*/ 1114561 w 2265504"/>
                <a:gd name="connsiteY8" fmla="*/ 42029 h 1861508"/>
                <a:gd name="connsiteX9" fmla="*/ 770529 w 2265504"/>
                <a:gd name="connsiteY9" fmla="*/ 23922 h 186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5504" h="1861508">
                  <a:moveTo>
                    <a:pt x="770529" y="23922"/>
                  </a:moveTo>
                  <a:cubicBezTo>
                    <a:pt x="633218" y="55609"/>
                    <a:pt x="417444" y="128037"/>
                    <a:pt x="290696" y="232152"/>
                  </a:cubicBezTo>
                  <a:cubicBezTo>
                    <a:pt x="163948" y="336267"/>
                    <a:pt x="38707" y="443399"/>
                    <a:pt x="10038" y="648611"/>
                  </a:cubicBezTo>
                  <a:cubicBezTo>
                    <a:pt x="-18631" y="853823"/>
                    <a:pt x="13056" y="1285372"/>
                    <a:pt x="118680" y="1463423"/>
                  </a:cubicBezTo>
                  <a:cubicBezTo>
                    <a:pt x="224304" y="1641475"/>
                    <a:pt x="400846" y="1653546"/>
                    <a:pt x="643781" y="1716920"/>
                  </a:cubicBezTo>
                  <a:cubicBezTo>
                    <a:pt x="886716" y="1780294"/>
                    <a:pt x="1313738" y="1908552"/>
                    <a:pt x="1576288" y="1843669"/>
                  </a:cubicBezTo>
                  <a:cubicBezTo>
                    <a:pt x="1838838" y="1778786"/>
                    <a:pt x="2133076" y="1573573"/>
                    <a:pt x="2219084" y="1327621"/>
                  </a:cubicBezTo>
                  <a:cubicBezTo>
                    <a:pt x="2305092" y="1081669"/>
                    <a:pt x="2276422" y="582219"/>
                    <a:pt x="2092335" y="367954"/>
                  </a:cubicBezTo>
                  <a:cubicBezTo>
                    <a:pt x="1908248" y="153689"/>
                    <a:pt x="1340898" y="97859"/>
                    <a:pt x="1114561" y="42029"/>
                  </a:cubicBezTo>
                  <a:cubicBezTo>
                    <a:pt x="888224" y="-13801"/>
                    <a:pt x="907840" y="-7765"/>
                    <a:pt x="770529" y="23922"/>
                  </a:cubicBezTo>
                  <a:close/>
                </a:path>
              </a:pathLst>
            </a:cu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543"/>
            </a:p>
          </p:txBody>
        </p:sp>
        <mc:AlternateContent xmlns:mc="http://schemas.openxmlformats.org/markup-compatibility/2006" xmlns:a14="http://schemas.microsoft.com/office/drawing/2010/main">
          <mc:Choice Requires="a14">
            <p:sp>
              <p:nvSpPr>
                <p:cNvPr id="27" name="矩形 26"/>
                <p:cNvSpPr/>
                <p:nvPr/>
              </p:nvSpPr>
              <p:spPr>
                <a:xfrm>
                  <a:off x="5927044" y="3519813"/>
                  <a:ext cx="582892" cy="52246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543" i="1" smtClean="0">
                                <a:latin typeface="Cambria Math" panose="02040503050406030204" pitchFamily="18" charset="0"/>
                              </a:rPr>
                            </m:ctrlPr>
                          </m:sSubPr>
                          <m:e>
                            <m:r>
                              <a:rPr lang="en-US" altLang="zh-CN" sz="3543" b="0" i="1" smtClean="0">
                                <a:latin typeface="Cambria Math" panose="02040503050406030204" pitchFamily="18" charset="0"/>
                              </a:rPr>
                              <m:t>𝑉</m:t>
                            </m:r>
                          </m:e>
                          <m:sub>
                            <m:r>
                              <a:rPr lang="en-US" altLang="zh-CN" sz="3543" i="1">
                                <a:latin typeface="Cambria Math" panose="02040503050406030204" pitchFamily="18" charset="0"/>
                              </a:rPr>
                              <m:t>1</m:t>
                            </m:r>
                          </m:sub>
                        </m:sSub>
                      </m:oMath>
                    </m:oMathPara>
                  </a14:m>
                  <a:endParaRPr lang="zh-CN" altLang="en-US" sz="3543" dirty="0"/>
                </a:p>
              </p:txBody>
            </p:sp>
          </mc:Choice>
          <mc:Fallback xmlns="">
            <p:sp>
              <p:nvSpPr>
                <p:cNvPr id="73" name="矩形 72"/>
                <p:cNvSpPr>
                  <a:spLocks noRot="1" noChangeAspect="1" noMove="1" noResize="1" noEditPoints="1" noAdjustHandles="1" noChangeArrowheads="1" noChangeShapeType="1" noTextEdit="1"/>
                </p:cNvSpPr>
                <p:nvPr/>
              </p:nvSpPr>
              <p:spPr>
                <a:xfrm>
                  <a:off x="5927044" y="3519813"/>
                  <a:ext cx="582892" cy="522464"/>
                </a:xfrm>
                <a:prstGeom prst="rect">
                  <a:avLst/>
                </a:prstGeom>
                <a:blipFill>
                  <a:blip r:embed="rId3"/>
                  <a:stretch>
                    <a:fillRect r="-1333" b="-4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1740974" y="3691454"/>
                  <a:ext cx="591510" cy="52246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543" i="1" smtClean="0">
                                <a:latin typeface="Cambria Math" panose="02040503050406030204" pitchFamily="18" charset="0"/>
                              </a:rPr>
                            </m:ctrlPr>
                          </m:sSubPr>
                          <m:e>
                            <m:r>
                              <a:rPr lang="en-US" altLang="zh-CN" sz="3543" b="0" i="1" smtClean="0">
                                <a:latin typeface="Cambria Math" panose="02040503050406030204" pitchFamily="18" charset="0"/>
                              </a:rPr>
                              <m:t>𝑉</m:t>
                            </m:r>
                          </m:e>
                          <m:sub>
                            <m:r>
                              <a:rPr lang="en-US" altLang="zh-CN" sz="3543" i="1">
                                <a:latin typeface="Cambria Math" panose="02040503050406030204" pitchFamily="18" charset="0"/>
                              </a:rPr>
                              <m:t>2</m:t>
                            </m:r>
                          </m:sub>
                        </m:sSub>
                      </m:oMath>
                    </m:oMathPara>
                  </a14:m>
                  <a:endParaRPr lang="zh-CN" altLang="en-US" sz="3543" dirty="0"/>
                </a:p>
              </p:txBody>
            </p:sp>
          </mc:Choice>
          <mc:Fallback xmlns="">
            <p:sp>
              <p:nvSpPr>
                <p:cNvPr id="28" name="矩形 27"/>
                <p:cNvSpPr>
                  <a:spLocks noRot="1" noChangeAspect="1" noMove="1" noResize="1" noEditPoints="1" noAdjustHandles="1" noChangeArrowheads="1" noChangeShapeType="1" noTextEdit="1"/>
                </p:cNvSpPr>
                <p:nvPr/>
              </p:nvSpPr>
              <p:spPr>
                <a:xfrm>
                  <a:off x="11740974" y="3691454"/>
                  <a:ext cx="591510" cy="522464"/>
                </a:xfrm>
                <a:prstGeom prst="rect">
                  <a:avLst/>
                </a:prstGeom>
                <a:blipFill>
                  <a:blip r:embed="rId4"/>
                  <a:stretch>
                    <a:fillRect r="-1299" b="-43750"/>
                  </a:stretch>
                </a:blipFill>
              </p:spPr>
              <p:txBody>
                <a:bodyPr/>
                <a:lstStyle/>
                <a:p>
                  <a:r>
                    <a:rPr lang="zh-CN" altLang="en-US">
                      <a:noFill/>
                    </a:rPr>
                    <a:t> </a:t>
                  </a:r>
                </a:p>
              </p:txBody>
            </p:sp>
          </mc:Fallback>
        </mc:AlternateContent>
        <p:grpSp>
          <p:nvGrpSpPr>
            <p:cNvPr id="29" name="组合 28"/>
            <p:cNvGrpSpPr/>
            <p:nvPr/>
          </p:nvGrpSpPr>
          <p:grpSpPr>
            <a:xfrm>
              <a:off x="7129303" y="3910891"/>
              <a:ext cx="3634743" cy="1568196"/>
              <a:chOff x="2651789" y="3180736"/>
              <a:chExt cx="3634743" cy="1568196"/>
            </a:xfrm>
          </p:grpSpPr>
          <p:cxnSp>
            <p:nvCxnSpPr>
              <p:cNvPr id="54" name="直接连接符 53"/>
              <p:cNvCxnSpPr>
                <a:stCxn id="42" idx="4"/>
                <a:endCxn id="46" idx="0"/>
              </p:cNvCxnSpPr>
              <p:nvPr/>
            </p:nvCxnSpPr>
            <p:spPr>
              <a:xfrm flipH="1">
                <a:off x="2651789" y="3526338"/>
                <a:ext cx="697262" cy="1142336"/>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cxnSp>
            <p:nvCxnSpPr>
              <p:cNvPr id="55" name="直接连接符 54"/>
              <p:cNvCxnSpPr>
                <a:stCxn id="44" idx="4"/>
                <a:endCxn id="48" idx="0"/>
              </p:cNvCxnSpPr>
              <p:nvPr/>
            </p:nvCxnSpPr>
            <p:spPr>
              <a:xfrm>
                <a:off x="6025156" y="3226860"/>
                <a:ext cx="261376" cy="1522072"/>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cxnSp>
            <p:nvCxnSpPr>
              <p:cNvPr id="56" name="直接连接符 55"/>
              <p:cNvCxnSpPr>
                <a:stCxn id="44" idx="2"/>
                <a:endCxn id="42" idx="7"/>
              </p:cNvCxnSpPr>
              <p:nvPr/>
            </p:nvCxnSpPr>
            <p:spPr>
              <a:xfrm flipH="1">
                <a:off x="3437702" y="3180736"/>
                <a:ext cx="2518275" cy="281227"/>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grpSp>
        <p:grpSp>
          <p:nvGrpSpPr>
            <p:cNvPr id="30" name="组合 29"/>
            <p:cNvGrpSpPr/>
            <p:nvPr/>
          </p:nvGrpSpPr>
          <p:grpSpPr>
            <a:xfrm>
              <a:off x="6800959" y="3376920"/>
              <a:ext cx="4512098" cy="1516660"/>
              <a:chOff x="2323445" y="2646765"/>
              <a:chExt cx="4512098" cy="1516660"/>
            </a:xfrm>
          </p:grpSpPr>
          <mc:AlternateContent xmlns:mc="http://schemas.openxmlformats.org/markup-compatibility/2006" xmlns:a14="http://schemas.microsoft.com/office/drawing/2010/main">
            <mc:Choice Requires="a14">
              <p:sp>
                <p:nvSpPr>
                  <p:cNvPr id="50" name="文本框 50"/>
                  <p:cNvSpPr txBox="1"/>
                  <p:nvPr/>
                </p:nvSpPr>
                <p:spPr>
                  <a:xfrm>
                    <a:off x="2323445" y="3630151"/>
                    <a:ext cx="524935" cy="5332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1</m:t>
                              </m:r>
                            </m:sub>
                          </m:sSub>
                        </m:oMath>
                      </m:oMathPara>
                    </a14:m>
                    <a:endParaRPr lang="zh-CN" altLang="en-US" sz="3200" dirty="0"/>
                  </a:p>
                </p:txBody>
              </p:sp>
            </mc:Choice>
            <mc:Fallback xmlns="">
              <p:sp>
                <p:nvSpPr>
                  <p:cNvPr id="50" name="文本框 50"/>
                  <p:cNvSpPr txBox="1">
                    <a:spLocks noRot="1" noChangeAspect="1" noMove="1" noResize="1" noEditPoints="1" noAdjustHandles="1" noChangeArrowheads="1" noChangeShapeType="1" noTextEdit="1"/>
                  </p:cNvSpPr>
                  <p:nvPr/>
                </p:nvSpPr>
                <p:spPr>
                  <a:xfrm>
                    <a:off x="2323445" y="3630151"/>
                    <a:ext cx="524935" cy="5332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1"/>
                  <p:cNvSpPr txBox="1"/>
                  <p:nvPr/>
                </p:nvSpPr>
                <p:spPr>
                  <a:xfrm>
                    <a:off x="4241243" y="2646765"/>
                    <a:ext cx="524935" cy="5332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2</m:t>
                              </m:r>
                            </m:sub>
                          </m:sSub>
                        </m:oMath>
                      </m:oMathPara>
                    </a14:m>
                    <a:endParaRPr lang="zh-CN" altLang="en-US" sz="3543" dirty="0"/>
                  </a:p>
                </p:txBody>
              </p:sp>
            </mc:Choice>
            <mc:Fallback xmlns="">
              <p:sp>
                <p:nvSpPr>
                  <p:cNvPr id="51" name="文本框 51"/>
                  <p:cNvSpPr txBox="1">
                    <a:spLocks noRot="1" noChangeAspect="1" noMove="1" noResize="1" noEditPoints="1" noAdjustHandles="1" noChangeArrowheads="1" noChangeShapeType="1" noTextEdit="1"/>
                  </p:cNvSpPr>
                  <p:nvPr/>
                </p:nvSpPr>
                <p:spPr>
                  <a:xfrm>
                    <a:off x="4241243" y="2646765"/>
                    <a:ext cx="524935" cy="53327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2"/>
                  <p:cNvSpPr txBox="1"/>
                  <p:nvPr/>
                </p:nvSpPr>
                <p:spPr>
                  <a:xfrm>
                    <a:off x="6310608" y="3518844"/>
                    <a:ext cx="524935" cy="5332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3</m:t>
                              </m:r>
                            </m:sub>
                          </m:sSub>
                        </m:oMath>
                      </m:oMathPara>
                    </a14:m>
                    <a:endParaRPr lang="zh-CN" altLang="en-US" sz="3200" dirty="0"/>
                  </a:p>
                </p:txBody>
              </p:sp>
            </mc:Choice>
            <mc:Fallback xmlns="">
              <p:sp>
                <p:nvSpPr>
                  <p:cNvPr id="52" name="文本框 52"/>
                  <p:cNvSpPr txBox="1">
                    <a:spLocks noRot="1" noChangeAspect="1" noMove="1" noResize="1" noEditPoints="1" noAdjustHandles="1" noChangeArrowheads="1" noChangeShapeType="1" noTextEdit="1"/>
                  </p:cNvSpPr>
                  <p:nvPr/>
                </p:nvSpPr>
                <p:spPr>
                  <a:xfrm>
                    <a:off x="6310608" y="3518844"/>
                    <a:ext cx="524935" cy="533274"/>
                  </a:xfrm>
                  <a:prstGeom prst="rect">
                    <a:avLst/>
                  </a:prstGeom>
                  <a:blipFill>
                    <a:blip r:embed="rId7"/>
                    <a:stretch>
                      <a:fillRect b="-1538"/>
                    </a:stretch>
                  </a:blipFill>
                </p:spPr>
                <p:txBody>
                  <a:bodyPr/>
                  <a:lstStyle/>
                  <a:p>
                    <a:r>
                      <a:rPr lang="zh-CN" altLang="en-US">
                        <a:noFill/>
                      </a:rPr>
                      <a:t> </a:t>
                    </a:r>
                  </a:p>
                </p:txBody>
              </p:sp>
            </mc:Fallback>
          </mc:AlternateContent>
        </p:grpSp>
        <p:grpSp>
          <p:nvGrpSpPr>
            <p:cNvPr id="31" name="组合 30"/>
            <p:cNvGrpSpPr/>
            <p:nvPr/>
          </p:nvGrpSpPr>
          <p:grpSpPr>
            <a:xfrm>
              <a:off x="6379182" y="5249636"/>
              <a:ext cx="5081091" cy="638207"/>
              <a:chOff x="1901668" y="4519481"/>
              <a:chExt cx="5081091" cy="638207"/>
            </a:xfrm>
          </p:grpSpPr>
          <p:sp>
            <p:nvSpPr>
              <p:cNvPr id="46" name="椭圆 45"/>
              <p:cNvSpPr>
                <a:spLocks noChangeAspect="1"/>
              </p:cNvSpPr>
              <p:nvPr/>
            </p:nvSpPr>
            <p:spPr>
              <a:xfrm rot="2945212">
                <a:off x="2548606" y="4648113"/>
                <a:ext cx="116314" cy="119163"/>
              </a:xfrm>
              <a:prstGeom prst="ellipse">
                <a:avLst/>
              </a:prstGeom>
              <a:ln cap="rnd">
                <a:miter lim="800000"/>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mc:AlternateContent xmlns:mc="http://schemas.openxmlformats.org/markup-compatibility/2006" xmlns:a14="http://schemas.microsoft.com/office/drawing/2010/main">
            <mc:Choice Requires="a14">
              <p:sp>
                <p:nvSpPr>
                  <p:cNvPr id="47" name="矩形 46"/>
                  <p:cNvSpPr/>
                  <p:nvPr/>
                </p:nvSpPr>
                <p:spPr>
                  <a:xfrm>
                    <a:off x="1901668" y="4519481"/>
                    <a:ext cx="650190" cy="53327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a:latin typeface="Cambria Math" panose="02040503050406030204" pitchFamily="18" charset="0"/>
                                    </a:rPr>
                                    <m:t>𝐱</m:t>
                                  </m:r>
                                </m:e>
                              </m:acc>
                            </m:e>
                            <m:sub>
                              <m:r>
                                <a:rPr lang="en-US" altLang="zh-CN" sz="2000" i="1">
                                  <a:latin typeface="Cambria Math" panose="02040503050406030204" pitchFamily="18" charset="0"/>
                                </a:rPr>
                                <m:t>1</m:t>
                              </m:r>
                            </m:sub>
                          </m:sSub>
                        </m:oMath>
                      </m:oMathPara>
                    </a14:m>
                    <a:endParaRPr lang="zh-CN" altLang="en-US" sz="3200" dirty="0"/>
                  </a:p>
                </p:txBody>
              </p:sp>
            </mc:Choice>
            <mc:Fallback xmlns="">
              <p:sp>
                <p:nvSpPr>
                  <p:cNvPr id="47" name="矩形 46"/>
                  <p:cNvSpPr>
                    <a:spLocks noRot="1" noChangeAspect="1" noMove="1" noResize="1" noEditPoints="1" noAdjustHandles="1" noChangeArrowheads="1" noChangeShapeType="1" noTextEdit="1"/>
                  </p:cNvSpPr>
                  <p:nvPr/>
                </p:nvSpPr>
                <p:spPr>
                  <a:xfrm>
                    <a:off x="1901668" y="4519481"/>
                    <a:ext cx="650190" cy="533274"/>
                  </a:xfrm>
                  <a:prstGeom prst="rect">
                    <a:avLst/>
                  </a:prstGeom>
                  <a:blipFill>
                    <a:blip r:embed="rId8"/>
                    <a:stretch>
                      <a:fillRect/>
                    </a:stretch>
                  </a:blipFill>
                </p:spPr>
                <p:txBody>
                  <a:bodyPr/>
                  <a:lstStyle/>
                  <a:p>
                    <a:r>
                      <a:rPr lang="zh-CN" altLang="en-US">
                        <a:noFill/>
                      </a:rPr>
                      <a:t> </a:t>
                    </a:r>
                  </a:p>
                </p:txBody>
              </p:sp>
            </mc:Fallback>
          </mc:AlternateContent>
          <p:sp>
            <p:nvSpPr>
              <p:cNvPr id="48" name="椭圆 47"/>
              <p:cNvSpPr>
                <a:spLocks noChangeAspect="1"/>
              </p:cNvSpPr>
              <p:nvPr/>
            </p:nvSpPr>
            <p:spPr>
              <a:xfrm rot="19668868">
                <a:off x="6260148" y="4739789"/>
                <a:ext cx="116153" cy="1189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mc:AlternateContent xmlns:mc="http://schemas.openxmlformats.org/markup-compatibility/2006" xmlns:a14="http://schemas.microsoft.com/office/drawing/2010/main">
            <mc:Choice Requires="a14">
              <p:sp>
                <p:nvSpPr>
                  <p:cNvPr id="49" name="矩形 48"/>
                  <p:cNvSpPr/>
                  <p:nvPr/>
                </p:nvSpPr>
                <p:spPr>
                  <a:xfrm>
                    <a:off x="6324992" y="4624414"/>
                    <a:ext cx="657767" cy="53327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a:latin typeface="Cambria Math" panose="02040503050406030204" pitchFamily="18" charset="0"/>
                                    </a:rPr>
                                    <m:t>𝐱</m:t>
                                  </m:r>
                                </m:e>
                              </m:acc>
                            </m:e>
                            <m:sub>
                              <m:r>
                                <a:rPr lang="en-US" altLang="zh-CN" sz="2000" i="1">
                                  <a:latin typeface="Cambria Math" panose="02040503050406030204" pitchFamily="18" charset="0"/>
                                </a:rPr>
                                <m:t>2</m:t>
                              </m:r>
                            </m:sub>
                          </m:sSub>
                        </m:oMath>
                      </m:oMathPara>
                    </a14:m>
                    <a:endParaRPr lang="zh-CN" altLang="en-US" sz="3200" dirty="0"/>
                  </a:p>
                </p:txBody>
              </p:sp>
            </mc:Choice>
            <mc:Fallback xmlns="">
              <p:sp>
                <p:nvSpPr>
                  <p:cNvPr id="49" name="矩形 48"/>
                  <p:cNvSpPr>
                    <a:spLocks noRot="1" noChangeAspect="1" noMove="1" noResize="1" noEditPoints="1" noAdjustHandles="1" noChangeArrowheads="1" noChangeShapeType="1" noTextEdit="1"/>
                  </p:cNvSpPr>
                  <p:nvPr/>
                </p:nvSpPr>
                <p:spPr>
                  <a:xfrm>
                    <a:off x="6324992" y="4624414"/>
                    <a:ext cx="657767" cy="533274"/>
                  </a:xfrm>
                  <a:prstGeom prst="rect">
                    <a:avLst/>
                  </a:prstGeom>
                  <a:blipFill>
                    <a:blip r:embed="rId9"/>
                    <a:stretch>
                      <a:fillRect b="-1538"/>
                    </a:stretch>
                  </a:blipFill>
                </p:spPr>
                <p:txBody>
                  <a:bodyPr/>
                  <a:lstStyle/>
                  <a:p>
                    <a:r>
                      <a:rPr lang="zh-CN" altLang="en-US">
                        <a:noFill/>
                      </a:rPr>
                      <a:t> </a:t>
                    </a:r>
                  </a:p>
                </p:txBody>
              </p:sp>
            </mc:Fallback>
          </mc:AlternateContent>
        </p:grpSp>
        <p:grpSp>
          <p:nvGrpSpPr>
            <p:cNvPr id="32" name="组合 31"/>
            <p:cNvGrpSpPr/>
            <p:nvPr/>
          </p:nvGrpSpPr>
          <p:grpSpPr>
            <a:xfrm>
              <a:off x="7066954" y="3411757"/>
              <a:ext cx="4099203" cy="853777"/>
              <a:chOff x="2589440" y="2681602"/>
              <a:chExt cx="4099203" cy="853777"/>
            </a:xfrm>
          </p:grpSpPr>
          <p:sp>
            <p:nvSpPr>
              <p:cNvPr id="42" name="椭圆 41"/>
              <p:cNvSpPr>
                <a:spLocks noChangeAspect="1"/>
              </p:cNvSpPr>
              <p:nvPr/>
            </p:nvSpPr>
            <p:spPr>
              <a:xfrm rot="1920000">
                <a:off x="3322504" y="3416381"/>
                <a:ext cx="116153" cy="118998"/>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mc:AlternateContent xmlns:mc="http://schemas.openxmlformats.org/markup-compatibility/2006" xmlns:a14="http://schemas.microsoft.com/office/drawing/2010/main">
            <mc:Choice Requires="a14">
              <p:sp>
                <p:nvSpPr>
                  <p:cNvPr id="43" name="矩形 42"/>
                  <p:cNvSpPr/>
                  <p:nvPr/>
                </p:nvSpPr>
                <p:spPr>
                  <a:xfrm>
                    <a:off x="2589440" y="2979511"/>
                    <a:ext cx="650190" cy="53327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a:latin typeface="Cambria Math" panose="02040503050406030204" pitchFamily="18" charset="0"/>
                                </a:rPr>
                                <m:t>1</m:t>
                              </m:r>
                            </m:sub>
                          </m:sSub>
                        </m:oMath>
                      </m:oMathPara>
                    </a14:m>
                    <a:endParaRPr lang="zh-CN" altLang="en-US" sz="2000" b="1" dirty="0"/>
                  </a:p>
                </p:txBody>
              </p:sp>
            </mc:Choice>
            <mc:Fallback xmlns="">
              <p:sp>
                <p:nvSpPr>
                  <p:cNvPr id="43" name="矩形 42"/>
                  <p:cNvSpPr>
                    <a:spLocks noRot="1" noChangeAspect="1" noMove="1" noResize="1" noEditPoints="1" noAdjustHandles="1" noChangeArrowheads="1" noChangeShapeType="1" noTextEdit="1"/>
                  </p:cNvSpPr>
                  <p:nvPr/>
                </p:nvSpPr>
                <p:spPr>
                  <a:xfrm>
                    <a:off x="2589440" y="2979511"/>
                    <a:ext cx="650190" cy="533274"/>
                  </a:xfrm>
                  <a:prstGeom prst="rect">
                    <a:avLst/>
                  </a:prstGeom>
                  <a:blipFill>
                    <a:blip r:embed="rId10"/>
                    <a:stretch>
                      <a:fillRect/>
                    </a:stretch>
                  </a:blipFill>
                </p:spPr>
                <p:txBody>
                  <a:bodyPr/>
                  <a:lstStyle/>
                  <a:p>
                    <a:r>
                      <a:rPr lang="zh-CN" altLang="en-US">
                        <a:noFill/>
                      </a:rPr>
                      <a:t> </a:t>
                    </a:r>
                  </a:p>
                </p:txBody>
              </p:sp>
            </mc:Fallback>
          </mc:AlternateContent>
          <p:sp>
            <p:nvSpPr>
              <p:cNvPr id="44" name="椭圆 43"/>
              <p:cNvSpPr>
                <a:spLocks noChangeAspect="1"/>
              </p:cNvSpPr>
              <p:nvPr/>
            </p:nvSpPr>
            <p:spPr>
              <a:xfrm rot="20880000">
                <a:off x="5954708" y="3109162"/>
                <a:ext cx="116153" cy="118998"/>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mc:AlternateContent xmlns:mc="http://schemas.openxmlformats.org/markup-compatibility/2006" xmlns:a14="http://schemas.microsoft.com/office/drawing/2010/main">
            <mc:Choice Requires="a14">
              <p:sp>
                <p:nvSpPr>
                  <p:cNvPr id="45" name="矩形 44"/>
                  <p:cNvSpPr/>
                  <p:nvPr/>
                </p:nvSpPr>
                <p:spPr>
                  <a:xfrm>
                    <a:off x="6030876" y="2681602"/>
                    <a:ext cx="657767" cy="53327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a:latin typeface="Cambria Math" panose="02040503050406030204" pitchFamily="18" charset="0"/>
                                </a:rPr>
                                <m:t>2</m:t>
                              </m:r>
                            </m:sub>
                          </m:sSub>
                        </m:oMath>
                      </m:oMathPara>
                    </a14:m>
                    <a:endParaRPr lang="zh-CN" altLang="en-US" sz="3200" b="1" dirty="0"/>
                  </a:p>
                </p:txBody>
              </p:sp>
            </mc:Choice>
            <mc:Fallback xmlns="">
              <p:sp>
                <p:nvSpPr>
                  <p:cNvPr id="45" name="矩形 44"/>
                  <p:cNvSpPr>
                    <a:spLocks noRot="1" noChangeAspect="1" noMove="1" noResize="1" noEditPoints="1" noAdjustHandles="1" noChangeArrowheads="1" noChangeShapeType="1" noTextEdit="1"/>
                  </p:cNvSpPr>
                  <p:nvPr/>
                </p:nvSpPr>
                <p:spPr>
                  <a:xfrm>
                    <a:off x="6030876" y="2681602"/>
                    <a:ext cx="657767" cy="533274"/>
                  </a:xfrm>
                  <a:prstGeom prst="rect">
                    <a:avLst/>
                  </a:prstGeom>
                  <a:blipFill>
                    <a:blip r:embed="rId11"/>
                    <a:stretch>
                      <a:fillRect b="-1538"/>
                    </a:stretch>
                  </a:blipFill>
                </p:spPr>
                <p:txBody>
                  <a:bodyPr/>
                  <a:lstStyle/>
                  <a:p>
                    <a:r>
                      <a:rPr lang="zh-CN" altLang="en-US">
                        <a:noFill/>
                      </a:rPr>
                      <a:t> </a:t>
                    </a:r>
                  </a:p>
                </p:txBody>
              </p:sp>
            </mc:Fallback>
          </mc:AlternateContent>
        </p:grpSp>
        <p:grpSp>
          <p:nvGrpSpPr>
            <p:cNvPr id="33" name="组合 32"/>
            <p:cNvGrpSpPr/>
            <p:nvPr/>
          </p:nvGrpSpPr>
          <p:grpSpPr>
            <a:xfrm>
              <a:off x="7436811" y="3813373"/>
              <a:ext cx="3253287" cy="879526"/>
              <a:chOff x="2959297" y="3083218"/>
              <a:chExt cx="3253287" cy="879526"/>
            </a:xfrm>
          </p:grpSpPr>
          <p:cxnSp>
            <p:nvCxnSpPr>
              <p:cNvPr id="38" name="直接箭头连接符 37"/>
              <p:cNvCxnSpPr/>
              <p:nvPr/>
            </p:nvCxnSpPr>
            <p:spPr>
              <a:xfrm flipV="1">
                <a:off x="3457375" y="3283529"/>
                <a:ext cx="572714" cy="56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直接箭头连接符 38"/>
              <p:cNvCxnSpPr/>
              <p:nvPr/>
            </p:nvCxnSpPr>
            <p:spPr>
              <a:xfrm flipH="1">
                <a:off x="5229493" y="3083218"/>
                <a:ext cx="588715" cy="668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直接箭头连接符 39"/>
              <p:cNvCxnSpPr/>
              <p:nvPr/>
            </p:nvCxnSpPr>
            <p:spPr>
              <a:xfrm flipH="1">
                <a:off x="2959297" y="3525774"/>
                <a:ext cx="275140" cy="436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直接箭头连接符 40"/>
              <p:cNvCxnSpPr/>
              <p:nvPr/>
            </p:nvCxnSpPr>
            <p:spPr>
              <a:xfrm>
                <a:off x="6126045" y="3222531"/>
                <a:ext cx="86539" cy="5217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34" name="矩形 33"/>
                <p:cNvSpPr/>
                <p:nvPr/>
              </p:nvSpPr>
              <p:spPr>
                <a:xfrm>
                  <a:off x="8925602" y="4021503"/>
                  <a:ext cx="875246" cy="53327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m:rPr>
                                <m:sty m:val="p"/>
                              </m:rPr>
                              <a:rPr lang="en-US" altLang="zh-CN" sz="2000" b="0" i="0">
                                <a:latin typeface="Cambria Math" panose="02040503050406030204" pitchFamily="18" charset="0"/>
                              </a:rPr>
                              <m:t>mid</m:t>
                            </m:r>
                          </m:sub>
                        </m:sSub>
                      </m:oMath>
                    </m:oMathPara>
                  </a14:m>
                  <a:endParaRPr lang="zh-CN" altLang="en-US" sz="3200" dirty="0"/>
                </a:p>
              </p:txBody>
            </p:sp>
          </mc:Choice>
          <mc:Fallback xmlns="">
            <p:sp>
              <p:nvSpPr>
                <p:cNvPr id="34" name="矩形 33"/>
                <p:cNvSpPr>
                  <a:spLocks noRot="1" noChangeAspect="1" noMove="1" noResize="1" noEditPoints="1" noAdjustHandles="1" noChangeArrowheads="1" noChangeShapeType="1" noTextEdit="1"/>
                </p:cNvSpPr>
                <p:nvPr/>
              </p:nvSpPr>
              <p:spPr>
                <a:xfrm>
                  <a:off x="8925602" y="4021503"/>
                  <a:ext cx="875246" cy="533274"/>
                </a:xfrm>
                <a:prstGeom prst="rect">
                  <a:avLst/>
                </a:prstGeom>
                <a:blipFill>
                  <a:blip r:embed="rId12"/>
                  <a:stretch>
                    <a:fillRect b="-3077"/>
                  </a:stretch>
                </a:blipFill>
              </p:spPr>
              <p:txBody>
                <a:bodyPr/>
                <a:lstStyle/>
                <a:p>
                  <a:r>
                    <a:rPr lang="zh-CN" altLang="en-US">
                      <a:noFill/>
                    </a:rPr>
                    <a:t> </a:t>
                  </a:r>
                </a:p>
              </p:txBody>
            </p:sp>
          </mc:Fallback>
        </mc:AlternateContent>
        <p:sp>
          <p:nvSpPr>
            <p:cNvPr id="35" name="椭圆 34"/>
            <p:cNvSpPr>
              <a:spLocks noChangeAspect="1"/>
            </p:cNvSpPr>
            <p:nvPr/>
          </p:nvSpPr>
          <p:spPr>
            <a:xfrm rot="1920000">
              <a:off x="9385930" y="4654527"/>
              <a:ext cx="116153" cy="118998"/>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180007" tIns="90003" rIns="180007" bIns="90003"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p:cxnSp>
          <p:nvCxnSpPr>
            <p:cNvPr id="36" name="直接连接符 35"/>
            <p:cNvCxnSpPr>
              <a:stCxn id="35" idx="3"/>
              <a:endCxn id="46" idx="0"/>
            </p:cNvCxnSpPr>
            <p:nvPr/>
          </p:nvCxnSpPr>
          <p:spPr>
            <a:xfrm flipH="1">
              <a:off x="7129303" y="4727943"/>
              <a:ext cx="2257582" cy="670886"/>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cxnSp>
          <p:nvCxnSpPr>
            <p:cNvPr id="37" name="直接连接符 36"/>
            <p:cNvCxnSpPr>
              <a:stCxn id="35" idx="6"/>
              <a:endCxn id="48" idx="0"/>
            </p:cNvCxnSpPr>
            <p:nvPr/>
          </p:nvCxnSpPr>
          <p:spPr>
            <a:xfrm>
              <a:off x="9493258" y="4744802"/>
              <a:ext cx="1270788" cy="734285"/>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57" name="矩形 56"/>
              <p:cNvSpPr/>
              <p:nvPr/>
            </p:nvSpPr>
            <p:spPr>
              <a:xfrm>
                <a:off x="1482893" y="2421532"/>
                <a:ext cx="286398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000" i="1" smtClean="0">
                              <a:latin typeface="Cambria Math" panose="02040503050406030204" pitchFamily="18" charset="0"/>
                            </a:rPr>
                          </m:ctrlPr>
                        </m:funcPr>
                        <m:fName>
                          <m:r>
                            <m:rPr>
                              <m:sty m:val="p"/>
                            </m:rPr>
                            <a:rPr lang="zh-CN" altLang="en-US" sz="2000">
                              <a:latin typeface="Cambria Math" panose="02040503050406030204" pitchFamily="18" charset="0"/>
                            </a:rPr>
                            <m:t>min</m:t>
                          </m:r>
                        </m:fName>
                        <m:e>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m:t>
                              </m:r>
                              <m:r>
                                <a:rPr lang="zh-CN" altLang="en-US" sz="2000" i="1">
                                  <a:latin typeface="Cambria Math" panose="02040503050406030204" pitchFamily="18" charset="0"/>
                                </a:rPr>
                                <m:t>𝑑</m:t>
                              </m:r>
                            </m:e>
                            <m:sub>
                              <m:r>
                                <a:rPr lang="zh-CN" altLang="en-US" sz="2000" i="0">
                                  <a:latin typeface="Cambria Math" panose="02040503050406030204" pitchFamily="18" charset="0"/>
                                </a:rPr>
                                <m:t>1</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0">
                                  <a:latin typeface="Cambria Math" panose="02040503050406030204" pitchFamily="18" charset="0"/>
                                </a:rPr>
                                <m:t>3</m:t>
                              </m:r>
                            </m:sub>
                          </m:sSub>
                          <m:r>
                            <a:rPr lang="en-US" altLang="zh-CN" sz="2000" b="0" i="1" smtClean="0">
                              <a:latin typeface="Cambria Math" panose="02040503050406030204" pitchFamily="18" charset="0"/>
                            </a:rPr>
                            <m:t>)</m:t>
                          </m:r>
                          <m:r>
                            <a:rPr lang="zh-CN" altLang="en-US" sz="2000" i="0">
                              <a:latin typeface="Cambria Math" panose="02040503050406030204" pitchFamily="18" charset="0"/>
                            </a:rPr>
                            <m:t>,</m:t>
                          </m:r>
                        </m:e>
                      </m:func>
                      <m:r>
                        <a:rPr lang="zh-CN" altLang="en-US" sz="2000" i="0">
                          <a:latin typeface="Cambria Math" panose="02040503050406030204" pitchFamily="18" charset="0"/>
                        </a:rPr>
                        <m:t> </m:t>
                      </m:r>
                      <m:r>
                        <m:rPr>
                          <m:sty m:val="p"/>
                        </m:rPr>
                        <a:rPr lang="zh-CN" altLang="en-US" sz="2000" i="0">
                          <a:latin typeface="Cambria Math" panose="02040503050406030204" pitchFamily="18" charset="0"/>
                        </a:rPr>
                        <m:t>s</m:t>
                      </m:r>
                      <m:r>
                        <a:rPr lang="zh-CN" altLang="en-US" sz="2000" i="0">
                          <a:latin typeface="Cambria Math" panose="02040503050406030204" pitchFamily="18" charset="0"/>
                        </a:rPr>
                        <m:t>.</m:t>
                      </m:r>
                      <m:r>
                        <m:rPr>
                          <m:sty m:val="p"/>
                        </m:rPr>
                        <a:rPr lang="zh-CN" altLang="en-US" sz="2000" i="0">
                          <a:latin typeface="Cambria Math" panose="02040503050406030204" pitchFamily="18" charset="0"/>
                        </a:rPr>
                        <m:t>t</m:t>
                      </m:r>
                      <m:r>
                        <a:rPr lang="zh-CN" altLang="en-US" sz="2000" i="0">
                          <a:latin typeface="Cambria Math" panose="02040503050406030204" pitchFamily="18" charset="0"/>
                        </a:rPr>
                        <m:t> </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0">
                              <a:latin typeface="Cambria Math" panose="02040503050406030204" pitchFamily="18" charset="0"/>
                            </a:rPr>
                            <m:t>2</m:t>
                          </m:r>
                        </m:sub>
                      </m:sSub>
                      <m:r>
                        <a:rPr lang="zh-CN" altLang="en-US" sz="2000" i="0">
                          <a:latin typeface="Cambria Math" panose="02040503050406030204" pitchFamily="18" charset="0"/>
                        </a:rPr>
                        <m:t>=0</m:t>
                      </m:r>
                    </m:oMath>
                  </m:oMathPara>
                </a14:m>
                <a:endParaRPr lang="zh-CN" altLang="en-US" sz="2000" dirty="0"/>
              </a:p>
            </p:txBody>
          </p:sp>
        </mc:Choice>
        <mc:Fallback xmlns="">
          <p:sp>
            <p:nvSpPr>
              <p:cNvPr id="57" name="矩形 56"/>
              <p:cNvSpPr>
                <a:spLocks noRot="1" noChangeAspect="1" noMove="1" noResize="1" noEditPoints="1" noAdjustHandles="1" noChangeArrowheads="1" noChangeShapeType="1" noTextEdit="1"/>
              </p:cNvSpPr>
              <p:nvPr/>
            </p:nvSpPr>
            <p:spPr>
              <a:xfrm>
                <a:off x="1482893" y="2421532"/>
                <a:ext cx="2863989" cy="400110"/>
              </a:xfrm>
              <a:prstGeom prst="rect">
                <a:avLst/>
              </a:prstGeom>
              <a:blipFill>
                <a:blip r:embed="rId13"/>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692043" y="3409564"/>
                <a:ext cx="232518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000" i="1" smtClean="0">
                              <a:latin typeface="Cambria Math" panose="02040503050406030204" pitchFamily="18" charset="0"/>
                            </a:rPr>
                          </m:ctrlPr>
                        </m:funcPr>
                        <m:fName>
                          <m:r>
                            <m:rPr>
                              <m:sty m:val="p"/>
                            </m:rPr>
                            <a:rPr lang="zh-CN" altLang="en-US" sz="2000">
                              <a:latin typeface="Cambria Math" panose="02040503050406030204" pitchFamily="18" charset="0"/>
                            </a:rPr>
                            <m:t>min</m:t>
                          </m:r>
                        </m:fName>
                        <m:e>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m:t>
                              </m:r>
                              <m:r>
                                <a:rPr lang="zh-CN" altLang="en-US" sz="2000" i="1">
                                  <a:latin typeface="Cambria Math" panose="02040503050406030204" pitchFamily="18" charset="0"/>
                                </a:rPr>
                                <m:t>𝑑</m:t>
                              </m:r>
                            </m:e>
                            <m:sub>
                              <m:r>
                                <a:rPr lang="zh-CN" altLang="en-US" sz="2000" i="0">
                                  <a:latin typeface="Cambria Math" panose="02040503050406030204" pitchFamily="18" charset="0"/>
                                </a:rPr>
                                <m:t>1</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0">
                                  <a:latin typeface="Cambria Math" panose="02040503050406030204" pitchFamily="18" charset="0"/>
                                </a:rPr>
                                <m:t>3</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𝜆</m:t>
                              </m:r>
                              <m:r>
                                <a:rPr lang="zh-CN" altLang="en-US" sz="2000" i="1">
                                  <a:latin typeface="Cambria Math" panose="02040503050406030204" pitchFamily="18" charset="0"/>
                                </a:rPr>
                                <m:t>𝑑</m:t>
                              </m:r>
                            </m:e>
                            <m:sub>
                              <m:r>
                                <a:rPr lang="zh-CN" altLang="en-US" sz="2000" i="0">
                                  <a:latin typeface="Cambria Math" panose="02040503050406030204" pitchFamily="18" charset="0"/>
                                </a:rPr>
                                <m:t>2</m:t>
                              </m:r>
                            </m:sub>
                          </m:sSub>
                          <m:r>
                            <a:rPr lang="en-US" altLang="zh-CN" sz="2000" b="0" i="1" smtClean="0">
                              <a:latin typeface="Cambria Math" panose="02040503050406030204" pitchFamily="18" charset="0"/>
                            </a:rPr>
                            <m:t>)</m:t>
                          </m:r>
                        </m:e>
                      </m:func>
                    </m:oMath>
                  </m:oMathPara>
                </a14:m>
                <a:endParaRPr lang="zh-CN" altLang="en-US" sz="2000" dirty="0"/>
              </a:p>
            </p:txBody>
          </p:sp>
        </mc:Choice>
        <mc:Fallback xmlns="">
          <p:sp>
            <p:nvSpPr>
              <p:cNvPr id="58" name="矩形 57"/>
              <p:cNvSpPr>
                <a:spLocks noRot="1" noChangeAspect="1" noMove="1" noResize="1" noEditPoints="1" noAdjustHandles="1" noChangeArrowheads="1" noChangeShapeType="1" noTextEdit="1"/>
              </p:cNvSpPr>
              <p:nvPr/>
            </p:nvSpPr>
            <p:spPr>
              <a:xfrm>
                <a:off x="1692043" y="3409564"/>
                <a:ext cx="2325187" cy="400110"/>
              </a:xfrm>
              <a:prstGeom prst="rect">
                <a:avLst/>
              </a:prstGeom>
              <a:blipFill>
                <a:blip r:embed="rId14"/>
                <a:stretch>
                  <a:fillRect b="-15152"/>
                </a:stretch>
              </a:blipFill>
            </p:spPr>
            <p:txBody>
              <a:bodyPr/>
              <a:lstStyle/>
              <a:p>
                <a:r>
                  <a:rPr lang="zh-CN" altLang="en-US">
                    <a:noFill/>
                  </a:rPr>
                  <a:t> </a:t>
                </a:r>
              </a:p>
            </p:txBody>
          </p:sp>
        </mc:Fallback>
      </mc:AlternateContent>
      <p:cxnSp>
        <p:nvCxnSpPr>
          <p:cNvPr id="59" name="直接箭头连接符 58"/>
          <p:cNvCxnSpPr/>
          <p:nvPr/>
        </p:nvCxnSpPr>
        <p:spPr>
          <a:xfrm flipH="1">
            <a:off x="2854575" y="2920593"/>
            <a:ext cx="61" cy="4568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本框 59"/>
              <p:cNvSpPr txBox="1"/>
              <p:nvPr/>
            </p:nvSpPr>
            <p:spPr>
              <a:xfrm>
                <a:off x="6661411" y="2341020"/>
                <a:ext cx="2996680" cy="6823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m:rPr>
                              <m:sty m:val="p"/>
                            </m:rPr>
                            <a:rPr lang="en-US" altLang="zh-CN" sz="2000" b="0" i="0" smtClean="0">
                              <a:latin typeface="Cambria Math" panose="02040503050406030204" pitchFamily="18" charset="0"/>
                            </a:rPr>
                            <m:t>mid</m:t>
                          </m:r>
                        </m:sub>
                      </m:sSub>
                      <m:r>
                        <a:rPr lang="en-US" altLang="zh-CN" sz="2000" b="1" i="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b="1" i="0" smtClean="0">
                                  <a:latin typeface="Cambria Math" panose="02040503050406030204" pitchFamily="18" charset="0"/>
                                </a:rPr>
                                <m:t>𝐱</m:t>
                              </m:r>
                            </m:e>
                            <m:sub>
                              <m:r>
                                <a:rPr lang="en-US" altLang="zh-CN" sz="2000" b="0" i="0" smtClean="0">
                                  <a:latin typeface="Cambria Math" panose="02040503050406030204" pitchFamily="18" charset="0"/>
                                </a:rPr>
                                <m:t>1</m:t>
                              </m:r>
                            </m:sub>
                            <m:sup>
                              <m:r>
                                <a:rPr lang="en-US" altLang="zh-CN" sz="2000" b="0" i="0" smtClean="0">
                                  <a:latin typeface="Cambria Math" panose="02040503050406030204" pitchFamily="18" charset="0"/>
                                </a:rPr>
                                <m:t>∗</m:t>
                              </m:r>
                            </m:sup>
                          </m:sSubSup>
                          <m:r>
                            <a:rPr lang="en-US" altLang="zh-CN" sz="2000" b="0" i="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b="1" i="0" smtClean="0">
                                  <a:latin typeface="Cambria Math" panose="02040503050406030204" pitchFamily="18" charset="0"/>
                                </a:rPr>
                                <m:t>𝐱</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m:t>
                              </m:r>
                            </m:sup>
                          </m:sSubSup>
                        </m:num>
                        <m:den>
                          <m:r>
                            <a:rPr lang="en-US" altLang="zh-CN" sz="2000" b="0" i="0" smtClean="0">
                              <a:latin typeface="Cambria Math" panose="02040503050406030204" pitchFamily="18" charset="0"/>
                            </a:rPr>
                            <m:t>2</m:t>
                          </m:r>
                        </m:den>
                      </m:f>
                    </m:oMath>
                  </m:oMathPara>
                </a14:m>
                <a:endParaRPr lang="zh-CN" altLang="en-US" sz="20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6661411" y="2341020"/>
                <a:ext cx="2996680" cy="68236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327037" y="4202097"/>
                <a:ext cx="3117648" cy="1323439"/>
              </a:xfrm>
              <a:prstGeom prst="rect">
                <a:avLst/>
              </a:prstGeom>
            </p:spPr>
            <p:txBody>
              <a:bodyPr wrap="none">
                <a:spAutoFit/>
              </a:bodyPr>
              <a:lstStyle/>
              <a:p>
                <a:pPr>
                  <a:spcBef>
                    <a:spcPts val="1200"/>
                  </a:spcBef>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&amp;</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3</m:t>
                        </m:r>
                      </m:sub>
                    </m:sSub>
                  </m:oMath>
                </a14:m>
                <a:r>
                  <a:rPr lang="en-US" altLang="zh-CN" sz="2000" dirty="0" smtClean="0"/>
                  <a:t>: </a:t>
                </a:r>
                <a:r>
                  <a:rPr lang="en-US" altLang="zh-CN" sz="2000" dirty="0" smtClean="0">
                    <a:latin typeface="Times New Roman" panose="02020603050405020304" pitchFamily="18" charset="0"/>
                    <a:cs typeface="Times New Roman" panose="02020603050405020304" pitchFamily="18" charset="0"/>
                  </a:rPr>
                  <a:t>discrete shell energy</a:t>
                </a:r>
              </a:p>
              <a:p>
                <a:pPr>
                  <a:spcBef>
                    <a:spcPts val="1200"/>
                  </a:spcBef>
                </a:pP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𝑑</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smtClean="0">
                    <a:latin typeface="Times New Roman" panose="02020603050405020304" pitchFamily="18" charset="0"/>
                    <a:cs typeface="Times New Roman" panose="02020603050405020304" pitchFamily="18" charset="0"/>
                  </a:rPr>
                  <a:t>: Euclidean distance</a:t>
                </a:r>
              </a:p>
              <a:p>
                <a:pPr>
                  <a:spcBef>
                    <a:spcPts val="1200"/>
                  </a:spcBef>
                </a:pPr>
                <a:r>
                  <a:rPr lang="en-US" altLang="zh-CN" sz="2000" dirty="0" smtClean="0">
                    <a:latin typeface="Times New Roman" panose="02020603050405020304" pitchFamily="18" charset="0"/>
                    <a:cs typeface="Times New Roman" panose="02020603050405020304" pitchFamily="18" charset="0"/>
                  </a:rPr>
                  <a:t>Solved by G-N iterations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61" name="矩形 60"/>
              <p:cNvSpPr>
                <a:spLocks noRot="1" noChangeAspect="1" noMove="1" noResize="1" noEditPoints="1" noAdjustHandles="1" noChangeArrowheads="1" noChangeShapeType="1" noTextEdit="1"/>
              </p:cNvSpPr>
              <p:nvPr/>
            </p:nvSpPr>
            <p:spPr>
              <a:xfrm>
                <a:off x="1327037" y="4202097"/>
                <a:ext cx="3117648" cy="1323439"/>
              </a:xfrm>
              <a:prstGeom prst="rect">
                <a:avLst/>
              </a:prstGeom>
              <a:blipFill>
                <a:blip r:embed="rId16"/>
                <a:stretch>
                  <a:fillRect l="-2153" t="-2765" r="-978" b="-7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905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3" name="矩形 52"/>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5" name="文本框 14"/>
          <p:cNvSpPr txBox="1"/>
          <p:nvPr/>
        </p:nvSpPr>
        <p:spPr>
          <a:xfrm>
            <a:off x="414306" y="1273629"/>
            <a:ext cx="11234769" cy="1846659"/>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Local </a:t>
            </a:r>
            <a:r>
              <a:rPr lang="en-US" altLang="zh-CN" sz="2400" dirty="0">
                <a:latin typeface="Times New Roman" panose="02020603050405020304" pitchFamily="18" charset="0"/>
                <a:cs typeface="Times New Roman" panose="02020603050405020304" pitchFamily="18" charset="0"/>
              </a:rPr>
              <a:t>geometry interpolation process</a:t>
            </a:r>
            <a:endParaRPr lang="en-US" altLang="zh-CN" sz="2400" dirty="0" smtClean="0">
              <a:latin typeface="Times New Roman" panose="02020603050405020304" pitchFamily="18" charset="0"/>
              <a:cs typeface="Times New Roman" panose="02020603050405020304" pitchFamily="18" charset="0"/>
            </a:endParaRP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Huang et al. “Shape </a:t>
            </a:r>
            <a:r>
              <a:rPr lang="en-US" altLang="zh-CN" sz="2000" dirty="0">
                <a:latin typeface="Times New Roman" panose="02020603050405020304" pitchFamily="18" charset="0"/>
                <a:cs typeface="Times New Roman" panose="02020603050405020304" pitchFamily="18" charset="0"/>
              </a:rPr>
              <a:t>decomposition using modal </a:t>
            </a:r>
            <a:r>
              <a:rPr lang="en-US" altLang="zh-CN" sz="2000" dirty="0" smtClean="0">
                <a:latin typeface="Times New Roman" panose="02020603050405020304" pitchFamily="18" charset="0"/>
                <a:cs typeface="Times New Roman" panose="02020603050405020304" pitchFamily="18" charset="0"/>
              </a:rPr>
              <a:t>analysis”, local fitting error</a:t>
            </a:r>
          </a:p>
          <a:p>
            <a:pPr lvl="1">
              <a:spcBef>
                <a:spcPts val="1200"/>
              </a:spcBef>
            </a:pPr>
            <a:r>
              <a:rPr lang="en-US" altLang="zh-CN" sz="2000" b="1"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a:latin typeface="Times New Roman" panose="02020603050405020304" pitchFamily="18" charset="0"/>
              <a:cs typeface="Times New Roman" panose="02020603050405020304" pitchFamily="18" charset="0"/>
            </a:endParaRPr>
          </a:p>
        </p:txBody>
      </p:sp>
      <p:grpSp>
        <p:nvGrpSpPr>
          <p:cNvPr id="2" name="组合 1"/>
          <p:cNvGrpSpPr>
            <a:grpSpLocks noChangeAspect="1"/>
          </p:cNvGrpSpPr>
          <p:nvPr/>
        </p:nvGrpSpPr>
        <p:grpSpPr>
          <a:xfrm>
            <a:off x="725261" y="2392594"/>
            <a:ext cx="10669951" cy="3587291"/>
            <a:chOff x="551090" y="2276480"/>
            <a:chExt cx="11463845" cy="3854202"/>
          </a:xfrm>
        </p:grpSpPr>
        <p:pic>
          <p:nvPicPr>
            <p:cNvPr id="62" name="图片 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46398" y="4243743"/>
              <a:ext cx="2568537" cy="1733765"/>
            </a:xfrm>
            <a:prstGeom prst="rect">
              <a:avLst/>
            </a:prstGeom>
          </p:spPr>
        </p:pic>
        <p:pic>
          <p:nvPicPr>
            <p:cNvPr id="63" name="图片 6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48706" y="2776917"/>
              <a:ext cx="2560223" cy="1471141"/>
            </a:xfrm>
            <a:prstGeom prst="rect">
              <a:avLst/>
            </a:prstGeom>
          </p:spPr>
        </p:pic>
        <p:pic>
          <p:nvPicPr>
            <p:cNvPr id="64" name="图片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3526" y="4242885"/>
              <a:ext cx="2565299" cy="1731577"/>
            </a:xfrm>
            <a:prstGeom prst="rect">
              <a:avLst/>
            </a:prstGeom>
          </p:spPr>
        </p:pic>
        <p:pic>
          <p:nvPicPr>
            <p:cNvPr id="65" name="图片 6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572659" y="2767431"/>
              <a:ext cx="2569269" cy="1567714"/>
            </a:xfrm>
            <a:prstGeom prst="rect">
              <a:avLst/>
            </a:prstGeom>
          </p:spPr>
        </p:pic>
        <p:pic>
          <p:nvPicPr>
            <p:cNvPr id="66" name="图片 65"/>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990266" y="4242885"/>
              <a:ext cx="1738724" cy="1731577"/>
            </a:xfrm>
            <a:prstGeom prst="rect">
              <a:avLst/>
            </a:prstGeom>
          </p:spPr>
        </p:pic>
        <p:pic>
          <p:nvPicPr>
            <p:cNvPr id="67" name="图片 66"/>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504523" y="4243720"/>
              <a:ext cx="1870011" cy="1731577"/>
            </a:xfrm>
            <a:prstGeom prst="rect">
              <a:avLst/>
            </a:prstGeom>
          </p:spPr>
        </p:pic>
        <p:pic>
          <p:nvPicPr>
            <p:cNvPr id="68" name="图片 6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964387" y="4242885"/>
              <a:ext cx="1914722" cy="1734624"/>
            </a:xfrm>
            <a:prstGeom prst="rect">
              <a:avLst/>
            </a:prstGeom>
          </p:spPr>
        </p:pic>
        <p:pic>
          <p:nvPicPr>
            <p:cNvPr id="69" name="图片 68"/>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993274" y="2776917"/>
              <a:ext cx="1974475" cy="1456627"/>
            </a:xfrm>
            <a:prstGeom prst="rect">
              <a:avLst/>
            </a:prstGeom>
          </p:spPr>
        </p:pic>
        <p:pic>
          <p:nvPicPr>
            <p:cNvPr id="70" name="图片 69"/>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503752" y="2776918"/>
              <a:ext cx="1756491" cy="1413084"/>
            </a:xfrm>
            <a:prstGeom prst="rect">
              <a:avLst/>
            </a:prstGeom>
          </p:spPr>
        </p:pic>
        <p:pic>
          <p:nvPicPr>
            <p:cNvPr id="71" name="图片 70"/>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961336" y="2782524"/>
              <a:ext cx="1828873" cy="1523592"/>
            </a:xfrm>
            <a:prstGeom prst="rect">
              <a:avLst/>
            </a:prstGeom>
          </p:spPr>
        </p:pic>
        <p:pic>
          <p:nvPicPr>
            <p:cNvPr id="72" name="图片 7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51090" y="2566215"/>
              <a:ext cx="3058688" cy="1638737"/>
            </a:xfrm>
            <a:prstGeom prst="rect">
              <a:avLst/>
            </a:prstGeom>
          </p:spPr>
        </p:pic>
        <mc:AlternateContent xmlns:mc="http://schemas.openxmlformats.org/markup-compatibility/2006" xmlns:a14="http://schemas.microsoft.com/office/drawing/2010/main">
          <mc:Choice Requires="a14">
            <p:sp>
              <p:nvSpPr>
                <p:cNvPr id="73" name="文本框 72"/>
                <p:cNvSpPr txBox="1"/>
                <p:nvPr/>
              </p:nvSpPr>
              <p:spPr>
                <a:xfrm>
                  <a:off x="4351736" y="2398919"/>
                  <a:ext cx="6096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acc>
                              <m:accPr>
                                <m:chr m:val="̅"/>
                                <m:ctrlPr>
                                  <a:rPr lang="en-US" altLang="zh-CN" b="1" i="1" smtClean="0">
                                    <a:latin typeface="Cambria Math" panose="02040503050406030204" pitchFamily="18" charset="0"/>
                                    <a:cs typeface="Times New Roman" panose="02020603050405020304" pitchFamily="18" charset="0"/>
                                  </a:rPr>
                                </m:ctrlPr>
                              </m:accPr>
                              <m:e>
                                <m:r>
                                  <a:rPr lang="en-US" altLang="zh-CN" b="1" i="0" smtClean="0">
                                    <a:latin typeface="Cambria Math" panose="02040503050406030204" pitchFamily="18" charset="0"/>
                                    <a:cs typeface="Times New Roman" panose="02020603050405020304" pitchFamily="18" charset="0"/>
                                  </a:rPr>
                                  <m:t>𝐱</m:t>
                                </m:r>
                              </m:e>
                            </m:acc>
                          </m:e>
                          <m:sub>
                            <m:r>
                              <a:rPr lang="en-US" altLang="zh-CN" b="0" i="1" smtClean="0">
                                <a:latin typeface="Cambria Math" panose="02040503050406030204" pitchFamily="18" charset="0"/>
                                <a:cs typeface="Times New Roman" panose="02020603050405020304" pitchFamily="18" charset="0"/>
                              </a:rPr>
                              <m:t>1</m:t>
                            </m:r>
                          </m:sub>
                        </m:sSub>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3" name="文本框 72"/>
                <p:cNvSpPr txBox="1">
                  <a:spLocks noRot="1" noChangeAspect="1" noMove="1" noResize="1" noEditPoints="1" noAdjustHandles="1" noChangeArrowheads="1" noChangeShapeType="1" noTextEdit="1"/>
                </p:cNvSpPr>
                <p:nvPr/>
              </p:nvSpPr>
              <p:spPr>
                <a:xfrm>
                  <a:off x="4351736" y="2398919"/>
                  <a:ext cx="609600" cy="369332"/>
                </a:xfrm>
                <a:prstGeom prst="rect">
                  <a:avLst/>
                </a:prstGeom>
                <a:blipFill>
                  <a:blip r:embed="rId14"/>
                  <a:stretch>
                    <a:fillRect r="-1075"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10222189" y="2398919"/>
                  <a:ext cx="6096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acc>
                              <m:accPr>
                                <m:chr m:val="̅"/>
                                <m:ctrlPr>
                                  <a:rPr lang="en-US" altLang="zh-CN" b="1" i="1">
                                    <a:latin typeface="Cambria Math" panose="02040503050406030204" pitchFamily="18" charset="0"/>
                                    <a:cs typeface="Times New Roman" panose="02020603050405020304" pitchFamily="18" charset="0"/>
                                  </a:rPr>
                                </m:ctrlPr>
                              </m:accPr>
                              <m:e>
                                <m:r>
                                  <a:rPr lang="en-US" altLang="zh-CN" b="1">
                                    <a:latin typeface="Cambria Math" panose="02040503050406030204" pitchFamily="18" charset="0"/>
                                    <a:cs typeface="Times New Roman" panose="02020603050405020304" pitchFamily="18" charset="0"/>
                                  </a:rPr>
                                  <m:t>𝐱</m:t>
                                </m:r>
                              </m:e>
                            </m:acc>
                          </m:e>
                          <m:sub>
                            <m:r>
                              <a:rPr lang="en-US" altLang="zh-CN" b="0" i="1" smtClean="0">
                                <a:latin typeface="Cambria Math" panose="02040503050406030204" pitchFamily="18" charset="0"/>
                                <a:cs typeface="Times New Roman" panose="02020603050405020304" pitchFamily="18" charset="0"/>
                              </a:rPr>
                              <m:t>2</m:t>
                            </m:r>
                          </m:sub>
                        </m:sSub>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10222189" y="2398919"/>
                  <a:ext cx="609600" cy="369332"/>
                </a:xfrm>
                <a:prstGeom prst="rect">
                  <a:avLst/>
                </a:prstGeom>
                <a:blipFill>
                  <a:blip r:embed="rId15"/>
                  <a:stretch>
                    <a:fillRect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12"/>
                <p:cNvSpPr txBox="1"/>
                <p:nvPr/>
              </p:nvSpPr>
              <p:spPr>
                <a:xfrm>
                  <a:off x="5885398" y="2383809"/>
                  <a:ext cx="6096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cs typeface="Times New Roman" panose="02020603050405020304" pitchFamily="18" charset="0"/>
                              </a:rPr>
                            </m:ctrlPr>
                          </m:sSubSupPr>
                          <m:e>
                            <m:r>
                              <a:rPr lang="en-US" altLang="zh-CN" b="1" i="0" smtClean="0">
                                <a:latin typeface="Cambria Math" panose="02040503050406030204" pitchFamily="18" charset="0"/>
                                <a:cs typeface="Times New Roman" panose="02020603050405020304" pitchFamily="18" charset="0"/>
                              </a:rPr>
                              <m:t>𝐱</m:t>
                            </m:r>
                          </m:e>
                          <m:sub>
                            <m:r>
                              <a:rPr lang="en-US" altLang="zh-CN" b="0" i="0" smtClean="0">
                                <a:latin typeface="Cambria Math" panose="02040503050406030204" pitchFamily="18" charset="0"/>
                                <a:cs typeface="Times New Roman" panose="02020603050405020304" pitchFamily="18" charset="0"/>
                              </a:rPr>
                              <m:t>1</m:t>
                            </m:r>
                          </m:sub>
                          <m:sup>
                            <m:r>
                              <a:rPr lang="en-US" altLang="zh-CN" b="1" i="0" smtClean="0">
                                <a:latin typeface="Cambria Math" panose="02040503050406030204" pitchFamily="18" charset="0"/>
                                <a:cs typeface="Times New Roman" panose="02020603050405020304" pitchFamily="18" charset="0"/>
                              </a:rPr>
                              <m:t>∗</m:t>
                            </m:r>
                          </m:sup>
                        </m:sSubSup>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5" name="文本框 12"/>
                <p:cNvSpPr txBox="1">
                  <a:spLocks noRot="1" noChangeAspect="1" noMove="1" noResize="1" noEditPoints="1" noAdjustHandles="1" noChangeArrowheads="1" noChangeShapeType="1" noTextEdit="1"/>
                </p:cNvSpPr>
                <p:nvPr/>
              </p:nvSpPr>
              <p:spPr>
                <a:xfrm>
                  <a:off x="5885398" y="2383809"/>
                  <a:ext cx="609600" cy="369332"/>
                </a:xfrm>
                <a:prstGeom prst="rect">
                  <a:avLst/>
                </a:prstGeom>
                <a:blipFill>
                  <a:blip r:embed="rId16"/>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12"/>
                <p:cNvSpPr txBox="1"/>
                <p:nvPr/>
              </p:nvSpPr>
              <p:spPr>
                <a:xfrm>
                  <a:off x="8793407" y="2392827"/>
                  <a:ext cx="609600" cy="3754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cs typeface="Times New Roman" panose="02020603050405020304" pitchFamily="18" charset="0"/>
                              </a:rPr>
                            </m:ctrlPr>
                          </m:sSubSupPr>
                          <m:e>
                            <m:r>
                              <a:rPr lang="en-US" altLang="zh-CN" b="1" i="0" smtClean="0">
                                <a:latin typeface="Cambria Math" panose="02040503050406030204" pitchFamily="18" charset="0"/>
                                <a:cs typeface="Times New Roman" panose="02020603050405020304" pitchFamily="18" charset="0"/>
                              </a:rPr>
                              <m:t>𝐱</m:t>
                            </m:r>
                          </m:e>
                          <m:sub>
                            <m:r>
                              <a:rPr lang="en-US" altLang="zh-CN" b="0" i="1" smtClean="0">
                                <a:latin typeface="Cambria Math" panose="02040503050406030204" pitchFamily="18" charset="0"/>
                                <a:cs typeface="Times New Roman" panose="02020603050405020304" pitchFamily="18" charset="0"/>
                              </a:rPr>
                              <m:t>2</m:t>
                            </m:r>
                          </m:sub>
                          <m:sup>
                            <m:r>
                              <a:rPr lang="en-US" altLang="zh-CN" b="1" i="0" smtClean="0">
                                <a:latin typeface="Cambria Math" panose="02040503050406030204" pitchFamily="18" charset="0"/>
                                <a:cs typeface="Times New Roman" panose="02020603050405020304" pitchFamily="18" charset="0"/>
                              </a:rPr>
                              <m:t>∗</m:t>
                            </m:r>
                          </m:sup>
                        </m:sSubSup>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6" name="文本框 12"/>
                <p:cNvSpPr txBox="1">
                  <a:spLocks noRot="1" noChangeAspect="1" noMove="1" noResize="1" noEditPoints="1" noAdjustHandles="1" noChangeArrowheads="1" noChangeShapeType="1" noTextEdit="1"/>
                </p:cNvSpPr>
                <p:nvPr/>
              </p:nvSpPr>
              <p:spPr>
                <a:xfrm>
                  <a:off x="8793407" y="2392827"/>
                  <a:ext cx="609600" cy="375424"/>
                </a:xfrm>
                <a:prstGeom prst="rect">
                  <a:avLst/>
                </a:prstGeom>
                <a:blipFill>
                  <a:blip r:embed="rId17"/>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12"/>
                <p:cNvSpPr txBox="1"/>
                <p:nvPr/>
              </p:nvSpPr>
              <p:spPr>
                <a:xfrm>
                  <a:off x="6995492" y="2276480"/>
                  <a:ext cx="1294844" cy="6347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cs typeface="Times New Roman" panose="02020603050405020304" pitchFamily="18" charset="0"/>
                              </a:rPr>
                            </m:ctrlPr>
                          </m:fPr>
                          <m:num>
                            <m:sSubSup>
                              <m:sSubSupPr>
                                <m:ctrlPr>
                                  <a:rPr lang="en-US" altLang="zh-CN" b="1" i="1">
                                    <a:latin typeface="Cambria Math" panose="02040503050406030204" pitchFamily="18" charset="0"/>
                                    <a:cs typeface="Times New Roman" panose="02020603050405020304" pitchFamily="18" charset="0"/>
                                  </a:rPr>
                                </m:ctrlPr>
                              </m:sSubSupPr>
                              <m:e>
                                <m:r>
                                  <a:rPr lang="en-US" altLang="zh-CN" b="1">
                                    <a:latin typeface="Cambria Math" panose="02040503050406030204" pitchFamily="18" charset="0"/>
                                    <a:cs typeface="Times New Roman" panose="02020603050405020304" pitchFamily="18" charset="0"/>
                                  </a:rPr>
                                  <m:t>(</m:t>
                                </m:r>
                                <m:r>
                                  <a:rPr lang="en-US" altLang="zh-CN" b="1">
                                    <a:latin typeface="Cambria Math" panose="02040503050406030204" pitchFamily="18" charset="0"/>
                                    <a:cs typeface="Times New Roman" panose="02020603050405020304" pitchFamily="18" charset="0"/>
                                  </a:rPr>
                                  <m:t>𝐱</m:t>
                                </m:r>
                              </m:e>
                              <m:sub>
                                <m:r>
                                  <a:rPr lang="en-US" altLang="zh-CN">
                                    <a:latin typeface="Cambria Math" panose="02040503050406030204" pitchFamily="18" charset="0"/>
                                    <a:cs typeface="Times New Roman" panose="02020603050405020304" pitchFamily="18" charset="0"/>
                                  </a:rPr>
                                  <m:t>1</m:t>
                                </m:r>
                              </m:sub>
                              <m:sup>
                                <m:r>
                                  <a:rPr lang="en-US" altLang="zh-CN" b="1">
                                    <a:latin typeface="Cambria Math" panose="02040503050406030204" pitchFamily="18" charset="0"/>
                                    <a:cs typeface="Times New Roman" panose="02020603050405020304" pitchFamily="18" charset="0"/>
                                  </a:rPr>
                                  <m:t>∗</m:t>
                                </m:r>
                              </m:sup>
                            </m:sSubSup>
                            <m:r>
                              <a:rPr lang="en-US" altLang="zh-CN" b="1">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a:latin typeface="Cambria Math" panose="02040503050406030204" pitchFamily="18" charset="0"/>
                                    <a:cs typeface="Times New Roman" panose="02020603050405020304" pitchFamily="18" charset="0"/>
                                  </a:rPr>
                                  <m:t>𝐱</m:t>
                                </m:r>
                              </m:e>
                              <m:sub>
                                <m:r>
                                  <a:rPr lang="en-US" altLang="zh-CN" i="1">
                                    <a:latin typeface="Cambria Math" panose="02040503050406030204" pitchFamily="18" charset="0"/>
                                    <a:cs typeface="Times New Roman" panose="02020603050405020304" pitchFamily="18" charset="0"/>
                                  </a:rPr>
                                  <m:t>2</m:t>
                                </m:r>
                              </m:sub>
                              <m:sup>
                                <m:r>
                                  <a:rPr lang="en-US" altLang="zh-CN" b="1">
                                    <a:latin typeface="Cambria Math" panose="02040503050406030204" pitchFamily="18" charset="0"/>
                                    <a:cs typeface="Times New Roman" panose="02020603050405020304" pitchFamily="18" charset="0"/>
                                  </a:rPr>
                                  <m:t>∗</m:t>
                                </m:r>
                              </m:sup>
                            </m:sSubSup>
                            <m:r>
                              <a:rPr lang="en-US" altLang="zh-CN" b="1" i="1">
                                <a:latin typeface="Cambria Math" panose="02040503050406030204" pitchFamily="18" charset="0"/>
                                <a:cs typeface="Times New Roman" panose="02020603050405020304" pitchFamily="18" charset="0"/>
                              </a:rPr>
                              <m:t>)</m:t>
                            </m:r>
                          </m:num>
                          <m:den>
                            <m:r>
                              <a:rPr lang="en-US" altLang="zh-CN" b="0" i="1" smtClean="0">
                                <a:latin typeface="Cambria Math" panose="02040503050406030204" pitchFamily="18" charset="0"/>
                                <a:cs typeface="Times New Roman" panose="02020603050405020304" pitchFamily="18" charset="0"/>
                              </a:rPr>
                              <m:t>2</m:t>
                            </m:r>
                          </m:den>
                        </m:f>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7" name="文本框 12"/>
                <p:cNvSpPr txBox="1">
                  <a:spLocks noRot="1" noChangeAspect="1" noMove="1" noResize="1" noEditPoints="1" noAdjustHandles="1" noChangeArrowheads="1" noChangeShapeType="1" noTextEdit="1"/>
                </p:cNvSpPr>
                <p:nvPr/>
              </p:nvSpPr>
              <p:spPr>
                <a:xfrm>
                  <a:off x="6995492" y="2276480"/>
                  <a:ext cx="1294844" cy="634789"/>
                </a:xfrm>
                <a:prstGeom prst="rect">
                  <a:avLst/>
                </a:prstGeom>
                <a:blipFill>
                  <a:blip r:embed="rId18"/>
                  <a:stretch>
                    <a:fillRect/>
                  </a:stretch>
                </a:blipFill>
              </p:spPr>
              <p:txBody>
                <a:bodyPr/>
                <a:lstStyle/>
                <a:p>
                  <a:r>
                    <a:rPr lang="zh-CN" altLang="en-US">
                      <a:noFill/>
                    </a:rPr>
                    <a:t> </a:t>
                  </a:r>
                </a:p>
              </p:txBody>
            </p:sp>
          </mc:Fallback>
        </mc:AlternateContent>
        <p:sp>
          <p:nvSpPr>
            <p:cNvPr id="78" name="文本框 77"/>
            <p:cNvSpPr txBox="1"/>
            <p:nvPr/>
          </p:nvSpPr>
          <p:spPr>
            <a:xfrm>
              <a:off x="3836903" y="3029088"/>
              <a:ext cx="461665" cy="1148387"/>
            </a:xfrm>
            <a:prstGeom prst="rect">
              <a:avLst/>
            </a:prstGeom>
            <a:noFill/>
          </p:spPr>
          <p:txBody>
            <a:bodyPr vert="vert270" wrap="square" rtlCol="0">
              <a:spAutoFit/>
            </a:bodyPr>
            <a:lstStyle/>
            <a:p>
              <a:pPr algn="ctr"/>
              <a:r>
                <a:rPr lang="en-US" altLang="zh-CN" dirty="0" smtClean="0">
                  <a:latin typeface="Times New Roman" panose="02020603050405020304" pitchFamily="18" charset="0"/>
                  <a:cs typeface="Times New Roman" panose="02020603050405020304" pitchFamily="18" charset="0"/>
                </a:rPr>
                <a:t>Without</a:t>
              </a:r>
              <a:endParaRPr lang="zh-CN" altLang="en-US" sz="1600" dirty="0">
                <a:latin typeface="Times New Roman" panose="02020603050405020304" pitchFamily="18" charset="0"/>
                <a:cs typeface="Times New Roman" panose="02020603050405020304" pitchFamily="18" charset="0"/>
              </a:endParaRPr>
            </a:p>
          </p:txBody>
        </p:sp>
        <p:sp>
          <p:nvSpPr>
            <p:cNvPr id="79" name="文本框 78"/>
            <p:cNvSpPr txBox="1"/>
            <p:nvPr/>
          </p:nvSpPr>
          <p:spPr>
            <a:xfrm>
              <a:off x="3836903" y="4371061"/>
              <a:ext cx="461665" cy="1030769"/>
            </a:xfrm>
            <a:prstGeom prst="rect">
              <a:avLst/>
            </a:prstGeom>
            <a:noFill/>
          </p:spPr>
          <p:txBody>
            <a:bodyPr vert="vert270" wrap="square" rtlCol="0">
              <a:spAutoFit/>
            </a:bodyPr>
            <a:lstStyle/>
            <a:p>
              <a:pPr algn="ctr"/>
              <a:r>
                <a:rPr lang="en-US" altLang="zh-CN" dirty="0" smtClean="0">
                  <a:latin typeface="Times New Roman" panose="02020603050405020304" pitchFamily="18" charset="0"/>
                  <a:cs typeface="Times New Roman" panose="02020603050405020304" pitchFamily="18" charset="0"/>
                </a:rPr>
                <a:t>With</a:t>
              </a:r>
              <a:endParaRPr lang="zh-CN" altLang="en-US" dirty="0">
                <a:latin typeface="Times New Roman" panose="02020603050405020304" pitchFamily="18" charset="0"/>
                <a:cs typeface="Times New Roman" panose="02020603050405020304" pitchFamily="18" charset="0"/>
              </a:endParaRPr>
            </a:p>
          </p:txBody>
        </p:sp>
        <p:sp>
          <p:nvSpPr>
            <p:cNvPr id="80" name="文本框 79"/>
            <p:cNvSpPr txBox="1"/>
            <p:nvPr/>
          </p:nvSpPr>
          <p:spPr>
            <a:xfrm>
              <a:off x="1661661" y="5761350"/>
              <a:ext cx="762000"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81" name="文本框 80"/>
            <p:cNvSpPr txBox="1"/>
            <p:nvPr/>
          </p:nvSpPr>
          <p:spPr>
            <a:xfrm>
              <a:off x="7059848" y="5761350"/>
              <a:ext cx="762000"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pic>
          <p:nvPicPr>
            <p:cNvPr id="82" name="图片 81"/>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731111" y="4111988"/>
              <a:ext cx="2878667" cy="1751999"/>
            </a:xfrm>
            <a:prstGeom prst="rect">
              <a:avLst/>
            </a:prstGeom>
          </p:spPr>
        </p:pic>
      </p:grpSp>
    </p:spTree>
    <p:extLst>
      <p:ext uri="{BB962C8B-B14F-4D97-AF65-F5344CB8AC3E}">
        <p14:creationId xmlns:p14="http://schemas.microsoft.com/office/powerpoint/2010/main" val="399897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3" name="矩形 52"/>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5" name="文本框 14"/>
          <p:cNvSpPr txBox="1"/>
          <p:nvPr/>
        </p:nvSpPr>
        <p:spPr>
          <a:xfrm>
            <a:off x="414306" y="1273629"/>
            <a:ext cx="11234769" cy="138499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Result &amp; comparison</a:t>
            </a:r>
          </a:p>
          <a:p>
            <a:pPr lvl="1">
              <a:spcBef>
                <a:spcPts val="1200"/>
              </a:spcBef>
            </a:pPr>
            <a:r>
              <a:rPr lang="en-US" altLang="zh-CN" sz="2000" b="1"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a:latin typeface="Times New Roman" panose="02020603050405020304" pitchFamily="18" charset="0"/>
              <a:cs typeface="Times New Roman" panose="02020603050405020304" pitchFamily="18" charset="0"/>
            </a:endParaRPr>
          </a:p>
        </p:txBody>
      </p:sp>
      <p:grpSp>
        <p:nvGrpSpPr>
          <p:cNvPr id="3" name="组合 2"/>
          <p:cNvGrpSpPr>
            <a:grpSpLocks noChangeAspect="1"/>
          </p:cNvGrpSpPr>
          <p:nvPr/>
        </p:nvGrpSpPr>
        <p:grpSpPr>
          <a:xfrm>
            <a:off x="576482" y="1966760"/>
            <a:ext cx="10929718" cy="3941188"/>
            <a:chOff x="43797" y="1728343"/>
            <a:chExt cx="12148203" cy="4380566"/>
          </a:xfrm>
        </p:grpSpPr>
        <p:pic>
          <p:nvPicPr>
            <p:cNvPr id="28" name="图片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60930" y="4328820"/>
              <a:ext cx="2631070" cy="1775972"/>
            </a:xfrm>
            <a:prstGeom prst="rect">
              <a:avLst/>
            </a:prstGeom>
          </p:spPr>
        </p:pic>
        <p:pic>
          <p:nvPicPr>
            <p:cNvPr id="29" name="图片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60930" y="1728343"/>
              <a:ext cx="2631070" cy="1775972"/>
            </a:xfrm>
            <a:prstGeom prst="rect">
              <a:avLst/>
            </a:prstGeom>
          </p:spPr>
        </p:pic>
        <p:pic>
          <p:nvPicPr>
            <p:cNvPr id="30" name="图片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4782" y="4332408"/>
              <a:ext cx="2626924" cy="1773173"/>
            </a:xfrm>
            <a:prstGeom prst="rect">
              <a:avLst/>
            </a:prstGeom>
          </p:spPr>
        </p:pic>
        <p:pic>
          <p:nvPicPr>
            <p:cNvPr id="31" name="图片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4782" y="1729913"/>
              <a:ext cx="2623429" cy="1770814"/>
            </a:xfrm>
            <a:prstGeom prst="rect">
              <a:avLst/>
            </a:prstGeom>
          </p:spPr>
        </p:pic>
        <p:pic>
          <p:nvPicPr>
            <p:cNvPr id="32" name="图片 3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918463" y="1728343"/>
              <a:ext cx="2393344" cy="1772384"/>
            </a:xfrm>
            <a:prstGeom prst="rect">
              <a:avLst/>
            </a:prstGeom>
          </p:spPr>
        </p:pic>
        <p:pic>
          <p:nvPicPr>
            <p:cNvPr id="33" name="图片 3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225526" y="1728343"/>
              <a:ext cx="2408416" cy="1772384"/>
            </a:xfrm>
            <a:prstGeom prst="rect">
              <a:avLst/>
            </a:prstGeom>
          </p:spPr>
        </p:pic>
        <p:pic>
          <p:nvPicPr>
            <p:cNvPr id="34" name="图片 3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553963" y="1728343"/>
              <a:ext cx="2345570" cy="1772384"/>
            </a:xfrm>
            <a:prstGeom prst="rect">
              <a:avLst/>
            </a:prstGeom>
          </p:spPr>
        </p:pic>
        <p:pic>
          <p:nvPicPr>
            <p:cNvPr id="35" name="图片 3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905763" y="4481703"/>
              <a:ext cx="2363562" cy="1627206"/>
            </a:xfrm>
            <a:prstGeom prst="rect">
              <a:avLst/>
            </a:prstGeom>
          </p:spPr>
        </p:pic>
        <p:pic>
          <p:nvPicPr>
            <p:cNvPr id="36" name="图片 3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80663" y="4333197"/>
              <a:ext cx="2324549" cy="1772384"/>
            </a:xfrm>
            <a:prstGeom prst="rect">
              <a:avLst/>
            </a:prstGeom>
          </p:spPr>
        </p:pic>
        <p:pic>
          <p:nvPicPr>
            <p:cNvPr id="37" name="图片 36"/>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566663" y="4332408"/>
              <a:ext cx="2325076" cy="1773173"/>
            </a:xfrm>
            <a:prstGeom prst="rect">
              <a:avLst/>
            </a:prstGeom>
          </p:spPr>
        </p:pic>
        <p:sp>
          <p:nvSpPr>
            <p:cNvPr id="38" name="矩形 37"/>
            <p:cNvSpPr/>
            <p:nvPr/>
          </p:nvSpPr>
          <p:spPr>
            <a:xfrm>
              <a:off x="3545843" y="2962783"/>
              <a:ext cx="441960" cy="38100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907392" y="2962783"/>
              <a:ext cx="441960" cy="38100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202192" y="2962783"/>
              <a:ext cx="441960" cy="38100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矩形 40"/>
            <p:cNvSpPr/>
            <p:nvPr/>
          </p:nvSpPr>
          <p:spPr>
            <a:xfrm>
              <a:off x="3545843" y="5534082"/>
              <a:ext cx="441960" cy="381000"/>
            </a:xfrm>
            <a:prstGeom prst="rect">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907392" y="5534082"/>
              <a:ext cx="441960" cy="381000"/>
            </a:xfrm>
            <a:prstGeom prst="rect">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8202192" y="5534082"/>
              <a:ext cx="441960" cy="381000"/>
            </a:xfrm>
            <a:prstGeom prst="rect">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4" name="图片 43"/>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459752" y="3469247"/>
              <a:ext cx="1081877" cy="928649"/>
            </a:xfrm>
            <a:prstGeom prst="rect">
              <a:avLst/>
            </a:prstGeom>
            <a:ln w="25400" cmpd="sng">
              <a:solidFill>
                <a:srgbClr val="FF0000"/>
              </a:solidFill>
              <a:prstDash val="dash"/>
            </a:ln>
          </p:spPr>
        </p:pic>
        <p:pic>
          <p:nvPicPr>
            <p:cNvPr id="45" name="图片 44"/>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646138" y="3469247"/>
              <a:ext cx="1063026" cy="924370"/>
            </a:xfrm>
            <a:prstGeom prst="rect">
              <a:avLst/>
            </a:prstGeom>
            <a:ln w="25400">
              <a:solidFill>
                <a:srgbClr val="0070C0"/>
              </a:solidFill>
              <a:prstDash val="dash"/>
            </a:ln>
          </p:spPr>
        </p:pic>
        <p:pic>
          <p:nvPicPr>
            <p:cNvPr id="46" name="图片 45"/>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171312" y="3469247"/>
              <a:ext cx="1051475" cy="924370"/>
            </a:xfrm>
            <a:prstGeom prst="rect">
              <a:avLst/>
            </a:prstGeom>
            <a:ln w="25400" cmpd="sng">
              <a:solidFill>
                <a:srgbClr val="FF0000"/>
              </a:solidFill>
              <a:prstDash val="dash"/>
            </a:ln>
          </p:spPr>
        </p:pic>
        <p:pic>
          <p:nvPicPr>
            <p:cNvPr id="47" name="图片 4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6322618" y="3469247"/>
              <a:ext cx="1074579" cy="924370"/>
            </a:xfrm>
            <a:prstGeom prst="rect">
              <a:avLst/>
            </a:prstGeom>
            <a:ln w="25400">
              <a:solidFill>
                <a:srgbClr val="0070C0"/>
              </a:solidFill>
              <a:prstDash val="dash"/>
            </a:ln>
          </p:spPr>
        </p:pic>
        <p:sp>
          <p:nvSpPr>
            <p:cNvPr id="48" name="文本框 47"/>
            <p:cNvSpPr txBox="1"/>
            <p:nvPr/>
          </p:nvSpPr>
          <p:spPr>
            <a:xfrm>
              <a:off x="43798" y="2172843"/>
              <a:ext cx="495403" cy="1028700"/>
            </a:xfrm>
            <a:prstGeom prst="rect">
              <a:avLst/>
            </a:prstGeom>
            <a:noFill/>
          </p:spPr>
          <p:txBody>
            <a:bodyPr vert="vert270" wrap="square" rtlCol="0">
              <a:spAutoFit/>
            </a:bodyPr>
            <a:lstStyle/>
            <a:p>
              <a:pPr algn="ctr"/>
              <a:r>
                <a:rPr lang="en-US" altLang="zh-CN" dirty="0" smtClean="0">
                  <a:solidFill>
                    <a:srgbClr val="FF0000"/>
                  </a:solidFill>
                  <a:latin typeface="Times New Roman" panose="02020603050405020304" pitchFamily="18" charset="0"/>
                  <a:cs typeface="Times New Roman" panose="02020603050405020304" pitchFamily="18" charset="0"/>
                </a:rPr>
                <a:t>Ours</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9" name="文本框 48"/>
            <p:cNvSpPr txBox="1"/>
            <p:nvPr/>
          </p:nvSpPr>
          <p:spPr>
            <a:xfrm>
              <a:off x="43797" y="4660228"/>
              <a:ext cx="495403" cy="1207484"/>
            </a:xfrm>
            <a:prstGeom prst="rect">
              <a:avLst/>
            </a:prstGeom>
            <a:noFill/>
          </p:spPr>
          <p:txBody>
            <a:bodyPr vert="vert270" wrap="square" rtlCol="0">
              <a:spAutoFit/>
            </a:bodyPr>
            <a:lstStyle/>
            <a:p>
              <a:pPr algn="ctr"/>
              <a:r>
                <a:rPr lang="en-US" altLang="zh-CN" dirty="0" smtClean="0">
                  <a:solidFill>
                    <a:srgbClr val="0070C0"/>
                  </a:solidFill>
                  <a:latin typeface="Times New Roman" panose="02020603050405020304" pitchFamily="18" charset="0"/>
                  <a:cs typeface="Times New Roman" panose="02020603050405020304" pitchFamily="18" charset="0"/>
                </a:rPr>
                <a:t>[HSvTP12]</a:t>
              </a:r>
              <a:endParaRPr lang="zh-CN" altLang="en-US" dirty="0">
                <a:solidFill>
                  <a:srgbClr val="0070C0"/>
                </a:solidFill>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7900642" y="3469247"/>
              <a:ext cx="1068802" cy="924370"/>
            </a:xfrm>
            <a:prstGeom prst="rect">
              <a:avLst/>
            </a:prstGeom>
            <a:ln w="25400" cmpd="sng">
              <a:solidFill>
                <a:srgbClr val="FF0000"/>
              </a:solidFill>
              <a:prstDash val="dash"/>
            </a:ln>
          </p:spPr>
        </p:pic>
        <p:pic>
          <p:nvPicPr>
            <p:cNvPr id="51" name="图片 50"/>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9096693" y="3469247"/>
              <a:ext cx="1057526" cy="924370"/>
            </a:xfrm>
            <a:prstGeom prst="rect">
              <a:avLst/>
            </a:prstGeom>
            <a:ln w="25400">
              <a:solidFill>
                <a:srgbClr val="0070C0"/>
              </a:solidFill>
              <a:prstDash val="dash"/>
            </a:ln>
          </p:spPr>
        </p:pic>
      </p:grpSp>
    </p:spTree>
    <p:extLst>
      <p:ext uri="{BB962C8B-B14F-4D97-AF65-F5344CB8AC3E}">
        <p14:creationId xmlns:p14="http://schemas.microsoft.com/office/powerpoint/2010/main" val="10183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图片 1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13600" y="3062298"/>
            <a:ext cx="2039669" cy="1529752"/>
          </a:xfrm>
          <a:prstGeom prst="rect">
            <a:avLst/>
          </a:prstGeom>
        </p:spPr>
      </p:pic>
      <p:pic>
        <p:nvPicPr>
          <p:cNvPr id="120" name="图片 1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12260" y="4910508"/>
            <a:ext cx="2238782" cy="1679087"/>
          </a:xfrm>
          <a:prstGeom prst="rect">
            <a:avLst/>
          </a:prstGeom>
          <a:ln>
            <a:noFill/>
          </a:ln>
        </p:spPr>
      </p:pic>
      <p:pic>
        <p:nvPicPr>
          <p:cNvPr id="110" name="图片 10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99442" y="3414268"/>
            <a:ext cx="3288098" cy="2466074"/>
          </a:xfrm>
          <a:prstGeom prst="rect">
            <a:avLst/>
          </a:prstGeom>
        </p:spPr>
      </p:pic>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feature extraction</a:t>
            </a:r>
          </a:p>
        </p:txBody>
      </p:sp>
      <p:pic>
        <p:nvPicPr>
          <p:cNvPr id="104" name="图片 10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370288" y="1572088"/>
            <a:ext cx="1001486" cy="1655944"/>
          </a:xfrm>
          <a:prstGeom prst="rect">
            <a:avLst/>
          </a:prstGeom>
        </p:spPr>
      </p:pic>
      <p:sp>
        <p:nvSpPr>
          <p:cNvPr id="105" name="文本框 16"/>
          <p:cNvSpPr txBox="1"/>
          <p:nvPr/>
        </p:nvSpPr>
        <p:spPr>
          <a:xfrm>
            <a:off x="327891" y="2073924"/>
            <a:ext cx="110895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smtClean="0">
                <a:latin typeface="Times New Roman" panose="02020603050405020304" pitchFamily="18" charset="0"/>
                <a:cs typeface="Times New Roman" panose="02020603050405020304" pitchFamily="18" charset="0"/>
              </a:rPr>
              <a:t>Input</a:t>
            </a:r>
            <a:endParaRPr lang="zh-CN" altLang="en-US" sz="2000" dirty="0">
              <a:latin typeface="Times New Roman" panose="02020603050405020304" pitchFamily="18" charset="0"/>
              <a:cs typeface="Times New Roman" panose="02020603050405020304" pitchFamily="18" charset="0"/>
            </a:endParaRPr>
          </a:p>
        </p:txBody>
      </p:sp>
      <p:sp>
        <p:nvSpPr>
          <p:cNvPr id="106" name="文本框 17"/>
          <p:cNvSpPr txBox="1"/>
          <p:nvPr/>
        </p:nvSpPr>
        <p:spPr>
          <a:xfrm>
            <a:off x="4844971" y="2118274"/>
            <a:ext cx="56658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endParaRPr lang="zh-CN" altLang="en-US" dirty="0"/>
          </a:p>
        </p:txBody>
      </p:sp>
      <p:sp>
        <p:nvSpPr>
          <p:cNvPr id="107" name="文本框 18"/>
          <p:cNvSpPr txBox="1"/>
          <p:nvPr/>
        </p:nvSpPr>
        <p:spPr>
          <a:xfrm>
            <a:off x="6632497" y="2139113"/>
            <a:ext cx="73001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t>+</a:t>
            </a:r>
            <a:endParaRPr lang="zh-CN" altLang="en-US" b="1" dirty="0"/>
          </a:p>
        </p:txBody>
      </p:sp>
      <p:pic>
        <p:nvPicPr>
          <p:cNvPr id="108" name="图片 10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32821" y="1660855"/>
            <a:ext cx="2441129" cy="1418179"/>
          </a:xfrm>
          <a:prstGeom prst="rect">
            <a:avLst/>
          </a:prstGeom>
        </p:spPr>
      </p:pic>
      <p:sp>
        <p:nvSpPr>
          <p:cNvPr id="111" name="文本框 26"/>
          <p:cNvSpPr txBox="1"/>
          <p:nvPr/>
        </p:nvSpPr>
        <p:spPr>
          <a:xfrm>
            <a:off x="2919135" y="4308643"/>
            <a:ext cx="110895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smtClean="0">
                <a:latin typeface="Times New Roman" panose="02020603050405020304" pitchFamily="18" charset="0"/>
                <a:cs typeface="Times New Roman" panose="02020603050405020304" pitchFamily="18" charset="0"/>
              </a:rPr>
              <a:t>Output</a:t>
            </a:r>
            <a:endParaRPr lang="zh-CN" altLang="en-US" sz="2000" dirty="0">
              <a:latin typeface="Times New Roman" panose="02020603050405020304" pitchFamily="18" charset="0"/>
              <a:cs typeface="Times New Roman" panose="02020603050405020304" pitchFamily="18" charset="0"/>
            </a:endParaRPr>
          </a:p>
        </p:txBody>
      </p:sp>
      <p:pic>
        <p:nvPicPr>
          <p:cNvPr id="112" name="图片 1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349829" y="1572088"/>
            <a:ext cx="1103086" cy="1569952"/>
          </a:xfrm>
          <a:prstGeom prst="rect">
            <a:avLst/>
          </a:prstGeom>
        </p:spPr>
      </p:pic>
      <p:pic>
        <p:nvPicPr>
          <p:cNvPr id="113" name="图片 11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283081" y="1589981"/>
            <a:ext cx="1337235" cy="1521020"/>
          </a:xfrm>
          <a:prstGeom prst="rect">
            <a:avLst/>
          </a:prstGeom>
        </p:spPr>
      </p:pic>
      <p:pic>
        <p:nvPicPr>
          <p:cNvPr id="114" name="图片 11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3556000" y="1516239"/>
            <a:ext cx="1314790" cy="1709827"/>
          </a:xfrm>
          <a:prstGeom prst="rect">
            <a:avLst/>
          </a:prstGeom>
        </p:spPr>
      </p:pic>
      <p:sp>
        <p:nvSpPr>
          <p:cNvPr id="109" name="右大括号 108"/>
          <p:cNvSpPr/>
          <p:nvPr/>
        </p:nvSpPr>
        <p:spPr>
          <a:xfrm rot="5400000">
            <a:off x="4777493" y="212042"/>
            <a:ext cx="331996" cy="6054748"/>
          </a:xfrm>
          <a:prstGeom prst="rightBrace">
            <a:avLst>
              <a:gd name="adj1" fmla="val 250603"/>
              <a:gd name="adj2" fmla="val 4918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8" name="矩形 117"/>
          <p:cNvSpPr/>
          <p:nvPr/>
        </p:nvSpPr>
        <p:spPr>
          <a:xfrm>
            <a:off x="9881314" y="6341664"/>
            <a:ext cx="800219"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Times New Roman" panose="02020603050405020304" pitchFamily="18" charset="0"/>
                <a:cs typeface="Times New Roman" panose="02020603050405020304" pitchFamily="18" charset="0"/>
              </a:rPr>
              <a:t> 0.6081</a:t>
            </a:r>
          </a:p>
        </p:txBody>
      </p:sp>
      <p:sp>
        <p:nvSpPr>
          <p:cNvPr id="121" name="矩形 120"/>
          <p:cNvSpPr/>
          <p:nvPr/>
        </p:nvSpPr>
        <p:spPr>
          <a:xfrm>
            <a:off x="9934212" y="4454092"/>
            <a:ext cx="766557"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Times New Roman" panose="02020603050405020304" pitchFamily="18" charset="0"/>
                <a:cs typeface="Times New Roman" panose="02020603050405020304" pitchFamily="18" charset="0"/>
              </a:rPr>
              <a:t>0.6123</a:t>
            </a:r>
          </a:p>
        </p:txBody>
      </p:sp>
      <p:pic>
        <p:nvPicPr>
          <p:cNvPr id="125" name="图片 12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255802" y="1230503"/>
            <a:ext cx="2168474" cy="1626356"/>
          </a:xfrm>
          <a:prstGeom prst="rect">
            <a:avLst/>
          </a:prstGeom>
        </p:spPr>
      </p:pic>
      <p:sp>
        <p:nvSpPr>
          <p:cNvPr id="126" name="矩形 125"/>
          <p:cNvSpPr/>
          <p:nvPr/>
        </p:nvSpPr>
        <p:spPr>
          <a:xfrm>
            <a:off x="9929315" y="2643165"/>
            <a:ext cx="766557"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Times New Roman" panose="02020603050405020304" pitchFamily="18" charset="0"/>
                <a:cs typeface="Times New Roman" panose="02020603050405020304" pitchFamily="18" charset="0"/>
              </a:rPr>
              <a:t>0.6085</a:t>
            </a:r>
          </a:p>
        </p:txBody>
      </p:sp>
      <p:sp>
        <p:nvSpPr>
          <p:cNvPr id="2" name="矩形 1"/>
          <p:cNvSpPr/>
          <p:nvPr/>
        </p:nvSpPr>
        <p:spPr>
          <a:xfrm>
            <a:off x="551090" y="5771368"/>
            <a:ext cx="9217024" cy="707886"/>
          </a:xfrm>
          <a:prstGeom prst="rect">
            <a:avLst/>
          </a:prstGeom>
        </p:spPr>
        <p:txBody>
          <a:bodyPr wrap="square">
            <a:spAutoFit/>
          </a:bodyPr>
          <a:lstStyle/>
          <a:p>
            <a:r>
              <a:rPr lang="en-US" altLang="zh-CN" sz="2000" dirty="0" smtClean="0">
                <a:latin typeface="Times New Roman" pitchFamily="18" charset="0"/>
                <a:cs typeface="Times New Roman" pitchFamily="18" charset="0"/>
              </a:rPr>
              <a:t>Assumption: The </a:t>
            </a:r>
            <a:r>
              <a:rPr lang="en-US" altLang="zh-CN" sz="2000" dirty="0">
                <a:latin typeface="Times New Roman" pitchFamily="18" charset="0"/>
                <a:cs typeface="Times New Roman" pitchFamily="18" charset="0"/>
              </a:rPr>
              <a:t>geodesic distance from one point to the focal feature should be similar to those on other shapes with similar properties</a:t>
            </a:r>
          </a:p>
        </p:txBody>
      </p:sp>
    </p:spTree>
    <p:extLst>
      <p:ext uri="{BB962C8B-B14F-4D97-AF65-F5344CB8AC3E}">
        <p14:creationId xmlns:p14="http://schemas.microsoft.com/office/powerpoint/2010/main" val="296615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pic>
        <p:nvPicPr>
          <p:cNvPr id="176" name="图片 17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41256" y="4070493"/>
            <a:ext cx="2122297" cy="1591723"/>
          </a:xfrm>
          <a:prstGeom prst="rect">
            <a:avLst/>
          </a:prstGeom>
        </p:spPr>
      </p:pic>
      <p:pic>
        <p:nvPicPr>
          <p:cNvPr id="23" name="图片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5275" y="1994118"/>
            <a:ext cx="1585147" cy="1188860"/>
          </a:xfrm>
          <a:prstGeom prst="rect">
            <a:avLst/>
          </a:prstGeom>
        </p:spPr>
      </p:pic>
      <p:pic>
        <p:nvPicPr>
          <p:cNvPr id="24" name="图片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5905" y="3231121"/>
            <a:ext cx="1304220" cy="978165"/>
          </a:xfrm>
          <a:prstGeom prst="rect">
            <a:avLst/>
          </a:prstGeom>
        </p:spPr>
      </p:pic>
      <p:pic>
        <p:nvPicPr>
          <p:cNvPr id="25" name="图片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5275" y="1994118"/>
            <a:ext cx="1585146" cy="1188860"/>
          </a:xfrm>
          <a:prstGeom prst="rect">
            <a:avLst/>
          </a:prstGeom>
        </p:spPr>
      </p:pic>
      <p:pic>
        <p:nvPicPr>
          <p:cNvPr id="26" name="图片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5905" y="3231121"/>
            <a:ext cx="1304220" cy="978165"/>
          </a:xfrm>
          <a:prstGeom prst="rect">
            <a:avLst/>
          </a:prstGeom>
        </p:spPr>
      </p:pic>
      <p:pic>
        <p:nvPicPr>
          <p:cNvPr id="27" name="图片 2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1721" y="4343435"/>
            <a:ext cx="1771709" cy="1328782"/>
          </a:xfrm>
          <a:prstGeom prst="rect">
            <a:avLst/>
          </a:prstGeom>
        </p:spPr>
      </p:pic>
      <p:grpSp>
        <p:nvGrpSpPr>
          <p:cNvPr id="28" name="组合 27"/>
          <p:cNvGrpSpPr>
            <a:grpSpLocks noChangeAspect="1"/>
          </p:cNvGrpSpPr>
          <p:nvPr/>
        </p:nvGrpSpPr>
        <p:grpSpPr>
          <a:xfrm>
            <a:off x="1767803" y="2811031"/>
            <a:ext cx="346655" cy="2327909"/>
            <a:chOff x="1243692" y="3194953"/>
            <a:chExt cx="415329" cy="2789077"/>
          </a:xfrm>
        </p:grpSpPr>
        <p:cxnSp>
          <p:nvCxnSpPr>
            <p:cNvPr id="168" name="直接箭头连接符 167"/>
            <p:cNvCxnSpPr/>
            <p:nvPr/>
          </p:nvCxnSpPr>
          <p:spPr>
            <a:xfrm>
              <a:off x="1243692" y="3194953"/>
              <a:ext cx="362204" cy="262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1296817" y="5981409"/>
              <a:ext cx="362204" cy="262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a:off x="1243692" y="4384799"/>
              <a:ext cx="362204" cy="262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右大括号 28"/>
          <p:cNvSpPr>
            <a:spLocks noChangeAspect="1"/>
          </p:cNvSpPr>
          <p:nvPr/>
        </p:nvSpPr>
        <p:spPr>
          <a:xfrm>
            <a:off x="4916164" y="2417711"/>
            <a:ext cx="139786" cy="3011938"/>
          </a:xfrm>
          <a:prstGeom prst="rightBrace">
            <a:avLst>
              <a:gd name="adj1" fmla="val 138810"/>
              <a:gd name="adj2" fmla="val 4884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0" name="文本框 65"/>
          <p:cNvSpPr txBox="1">
            <a:spLocks noChangeAspect="1"/>
          </p:cNvSpPr>
          <p:nvPr/>
        </p:nvSpPr>
        <p:spPr>
          <a:xfrm>
            <a:off x="1064728" y="4167831"/>
            <a:ext cx="365365" cy="3408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endParaRPr lang="zh-CN" altLang="en-US" dirty="0"/>
          </a:p>
        </p:txBody>
      </p:sp>
      <p:grpSp>
        <p:nvGrpSpPr>
          <p:cNvPr id="31" name="组合 30"/>
          <p:cNvGrpSpPr>
            <a:grpSpLocks noChangeAspect="1"/>
          </p:cNvGrpSpPr>
          <p:nvPr/>
        </p:nvGrpSpPr>
        <p:grpSpPr>
          <a:xfrm>
            <a:off x="3364267" y="1945863"/>
            <a:ext cx="1423137" cy="3483772"/>
            <a:chOff x="2973509" y="2257519"/>
            <a:chExt cx="1705066" cy="4173920"/>
          </a:xfrm>
        </p:grpSpPr>
        <p:pic>
          <p:nvPicPr>
            <p:cNvPr id="163" name="图片 16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73509" y="2847021"/>
              <a:ext cx="1705066" cy="880231"/>
            </a:xfrm>
            <a:prstGeom prst="rect">
              <a:avLst/>
            </a:prstGeom>
          </p:spPr>
        </p:pic>
        <p:pic>
          <p:nvPicPr>
            <p:cNvPr id="164" name="图片 16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91594" y="3983242"/>
              <a:ext cx="1686981" cy="880231"/>
            </a:xfrm>
            <a:prstGeom prst="rect">
              <a:avLst/>
            </a:prstGeom>
          </p:spPr>
        </p:pic>
        <p:pic>
          <p:nvPicPr>
            <p:cNvPr id="165" name="图片 16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979824" y="5551208"/>
              <a:ext cx="1686981" cy="880231"/>
            </a:xfrm>
            <a:prstGeom prst="rect">
              <a:avLst/>
            </a:prstGeom>
          </p:spPr>
        </p:pic>
        <p:sp>
          <p:nvSpPr>
            <p:cNvPr id="166" name="文本框 59"/>
            <p:cNvSpPr txBox="1"/>
            <p:nvPr/>
          </p:nvSpPr>
          <p:spPr>
            <a:xfrm>
              <a:off x="3153927" y="2257519"/>
              <a:ext cx="1385727" cy="4424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Geodesics</a:t>
              </a:r>
              <a:endParaRPr lang="zh-CN" altLang="en-US" sz="1400" dirty="0">
                <a:latin typeface="Times New Roman" panose="02020603050405020304" pitchFamily="18" charset="0"/>
                <a:cs typeface="Times New Roman" panose="02020603050405020304" pitchFamily="18" charset="0"/>
              </a:endParaRPr>
            </a:p>
          </p:txBody>
        </p:sp>
        <p:sp>
          <p:nvSpPr>
            <p:cNvPr id="167" name="文本框 68"/>
            <p:cNvSpPr txBox="1"/>
            <p:nvPr/>
          </p:nvSpPr>
          <p:spPr>
            <a:xfrm>
              <a:off x="3701861" y="4940161"/>
              <a:ext cx="43774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endParaRPr lang="zh-CN" altLang="en-US" dirty="0"/>
            </a:p>
          </p:txBody>
        </p:sp>
      </p:grpSp>
      <p:grpSp>
        <p:nvGrpSpPr>
          <p:cNvPr id="32" name="组合 31"/>
          <p:cNvGrpSpPr>
            <a:grpSpLocks noChangeAspect="1"/>
          </p:cNvGrpSpPr>
          <p:nvPr/>
        </p:nvGrpSpPr>
        <p:grpSpPr>
          <a:xfrm>
            <a:off x="2010422" y="1945864"/>
            <a:ext cx="1279090" cy="3471154"/>
            <a:chOff x="1492543" y="2257519"/>
            <a:chExt cx="1532482" cy="4158803"/>
          </a:xfrm>
        </p:grpSpPr>
        <p:grpSp>
          <p:nvGrpSpPr>
            <p:cNvPr id="143" name="组合 142"/>
            <p:cNvGrpSpPr>
              <a:grpSpLocks noChangeAspect="1"/>
            </p:cNvGrpSpPr>
            <p:nvPr/>
          </p:nvGrpSpPr>
          <p:grpSpPr>
            <a:xfrm>
              <a:off x="1677506" y="2873805"/>
              <a:ext cx="1199577" cy="807058"/>
              <a:chOff x="-2587903" y="-1831593"/>
              <a:chExt cx="11776204" cy="7922853"/>
            </a:xfrm>
          </p:grpSpPr>
          <p:pic>
            <p:nvPicPr>
              <p:cNvPr id="158" name="图片 15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587903" y="-1831593"/>
                <a:ext cx="9865895" cy="5715000"/>
              </a:xfrm>
              <a:prstGeom prst="rect">
                <a:avLst/>
              </a:prstGeom>
              <a:scene3d>
                <a:camera prst="isometricOffAxis1Right"/>
                <a:lightRig rig="threePt" dir="t"/>
              </a:scene3d>
            </p:spPr>
          </p:pic>
          <p:pic>
            <p:nvPicPr>
              <p:cNvPr id="159" name="图片 15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130992" y="-1281392"/>
                <a:ext cx="9851923" cy="5715000"/>
              </a:xfrm>
              <a:prstGeom prst="rect">
                <a:avLst/>
              </a:prstGeom>
              <a:scene3d>
                <a:camera prst="isometricOffAxis1Right"/>
                <a:lightRig rig="threePt" dir="t"/>
              </a:scene3d>
            </p:spPr>
          </p:pic>
          <p:pic>
            <p:nvPicPr>
              <p:cNvPr id="160" name="图片 159"/>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689328" y="-743964"/>
                <a:ext cx="9895933" cy="5715000"/>
              </a:xfrm>
              <a:prstGeom prst="rect">
                <a:avLst/>
              </a:prstGeom>
              <a:scene3d>
                <a:camera prst="isometricOffAxis1Right"/>
                <a:lightRig rig="threePt" dir="t"/>
              </a:scene3d>
            </p:spPr>
          </p:pic>
          <p:pic>
            <p:nvPicPr>
              <p:cNvPr id="161" name="图片 160"/>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220306" y="-193381"/>
                <a:ext cx="9906000" cy="5715000"/>
              </a:xfrm>
              <a:prstGeom prst="rect">
                <a:avLst/>
              </a:prstGeom>
              <a:scene3d>
                <a:camera prst="isometricOffAxis1Right"/>
                <a:lightRig rig="threePt" dir="t"/>
              </a:scene3d>
            </p:spPr>
          </p:pic>
          <p:pic>
            <p:nvPicPr>
              <p:cNvPr id="162" name="图片 161"/>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717699" y="376260"/>
                <a:ext cx="9906000" cy="5715000"/>
              </a:xfrm>
              <a:prstGeom prst="rect">
                <a:avLst/>
              </a:prstGeom>
              <a:scene3d>
                <a:camera prst="isometricOffAxis1Right"/>
                <a:lightRig rig="threePt" dir="t"/>
              </a:scene3d>
            </p:spPr>
          </p:pic>
        </p:grpSp>
        <p:grpSp>
          <p:nvGrpSpPr>
            <p:cNvPr id="144" name="组合 143"/>
            <p:cNvGrpSpPr>
              <a:grpSpLocks noChangeAspect="1"/>
            </p:cNvGrpSpPr>
            <p:nvPr/>
          </p:nvGrpSpPr>
          <p:grpSpPr>
            <a:xfrm>
              <a:off x="1677508" y="3983863"/>
              <a:ext cx="1199577" cy="807699"/>
              <a:chOff x="9766912" y="1901694"/>
              <a:chExt cx="4157277" cy="2799178"/>
            </a:xfrm>
          </p:grpSpPr>
          <p:pic>
            <p:nvPicPr>
              <p:cNvPr id="153" name="图片 152"/>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9766912" y="1901694"/>
                <a:ext cx="3497540" cy="2026014"/>
              </a:xfrm>
              <a:prstGeom prst="rect">
                <a:avLst/>
              </a:prstGeom>
              <a:scene3d>
                <a:camera prst="isometricOffAxis1Right"/>
                <a:lightRig rig="threePt" dir="t"/>
              </a:scene3d>
            </p:spPr>
          </p:pic>
          <p:pic>
            <p:nvPicPr>
              <p:cNvPr id="154" name="图片 153"/>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9921271" y="2096745"/>
                <a:ext cx="3492587" cy="2026014"/>
              </a:xfrm>
              <a:prstGeom prst="rect">
                <a:avLst/>
              </a:prstGeom>
              <a:scene3d>
                <a:camera prst="isometricOffAxis1Right"/>
                <a:lightRig rig="threePt" dir="t"/>
              </a:scene3d>
            </p:spPr>
          </p:pic>
          <p:pic>
            <p:nvPicPr>
              <p:cNvPr id="155" name="图片 154"/>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0085464" y="2287267"/>
                <a:ext cx="3508189" cy="2026014"/>
              </a:xfrm>
              <a:prstGeom prst="rect">
                <a:avLst/>
              </a:prstGeom>
              <a:scene3d>
                <a:camera prst="isometricOffAxis1Right"/>
                <a:lightRig rig="threePt" dir="t"/>
              </a:scene3d>
            </p:spPr>
          </p:pic>
          <p:pic>
            <p:nvPicPr>
              <p:cNvPr id="156" name="图片 155"/>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10250031" y="2481029"/>
                <a:ext cx="3511757" cy="2026014"/>
              </a:xfrm>
              <a:prstGeom prst="rect">
                <a:avLst/>
              </a:prstGeom>
              <a:scene3d>
                <a:camera prst="isometricOffAxis1Right"/>
                <a:lightRig rig="threePt" dir="t"/>
              </a:scene3d>
            </p:spPr>
          </p:pic>
          <p:pic>
            <p:nvPicPr>
              <p:cNvPr id="157" name="图片 156"/>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0412432" y="2674858"/>
                <a:ext cx="3511757" cy="2026014"/>
              </a:xfrm>
              <a:prstGeom prst="rect">
                <a:avLst/>
              </a:prstGeom>
              <a:scene3d>
                <a:camera prst="isometricOffAxis1Right"/>
                <a:lightRig rig="threePt" dir="t"/>
              </a:scene3d>
            </p:spPr>
          </p:pic>
        </p:grpSp>
        <p:sp>
          <p:nvSpPr>
            <p:cNvPr id="145" name="文本框 12"/>
            <p:cNvSpPr txBox="1"/>
            <p:nvPr/>
          </p:nvSpPr>
          <p:spPr>
            <a:xfrm>
              <a:off x="1492543" y="2257519"/>
              <a:ext cx="1532482" cy="4424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Descriptors</a:t>
              </a:r>
              <a:endParaRPr lang="zh-CN" altLang="en-US" sz="1400" dirty="0">
                <a:latin typeface="Times New Roman" panose="02020603050405020304" pitchFamily="18" charset="0"/>
                <a:cs typeface="Times New Roman" panose="02020603050405020304" pitchFamily="18" charset="0"/>
              </a:endParaRPr>
            </a:p>
          </p:txBody>
        </p:sp>
        <p:sp>
          <p:nvSpPr>
            <p:cNvPr id="146" name="文本框 67"/>
            <p:cNvSpPr txBox="1"/>
            <p:nvPr/>
          </p:nvSpPr>
          <p:spPr>
            <a:xfrm>
              <a:off x="2025325" y="4918830"/>
              <a:ext cx="43774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endParaRPr lang="zh-CN" altLang="en-US" dirty="0"/>
            </a:p>
          </p:txBody>
        </p:sp>
        <p:grpSp>
          <p:nvGrpSpPr>
            <p:cNvPr id="147" name="组合 146"/>
            <p:cNvGrpSpPr>
              <a:grpSpLocks noChangeAspect="1"/>
            </p:cNvGrpSpPr>
            <p:nvPr/>
          </p:nvGrpSpPr>
          <p:grpSpPr>
            <a:xfrm>
              <a:off x="1722046" y="5589468"/>
              <a:ext cx="1200851" cy="826854"/>
              <a:chOff x="4052054" y="2994415"/>
              <a:chExt cx="4156565" cy="2862026"/>
            </a:xfrm>
          </p:grpSpPr>
          <p:pic>
            <p:nvPicPr>
              <p:cNvPr id="148" name="图片 147"/>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4052054" y="2994415"/>
                <a:ext cx="3497540" cy="2026014"/>
              </a:xfrm>
              <a:prstGeom prst="rect">
                <a:avLst/>
              </a:prstGeom>
              <a:scene3d>
                <a:camera prst="isometricOffAxis1Right"/>
                <a:lightRig rig="threePt" dir="t"/>
              </a:scene3d>
            </p:spPr>
          </p:pic>
          <p:pic>
            <p:nvPicPr>
              <p:cNvPr id="149" name="图片 148"/>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4206413" y="3189466"/>
                <a:ext cx="3492587" cy="2026014"/>
              </a:xfrm>
              <a:prstGeom prst="rect">
                <a:avLst/>
              </a:prstGeom>
              <a:scene3d>
                <a:camera prst="isometricOffAxis1Right"/>
                <a:lightRig rig="threePt" dir="t"/>
              </a:scene3d>
            </p:spPr>
          </p:pic>
          <p:pic>
            <p:nvPicPr>
              <p:cNvPr id="150" name="图片 149"/>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4373248" y="3392775"/>
                <a:ext cx="3511757" cy="2026014"/>
              </a:xfrm>
              <a:prstGeom prst="rect">
                <a:avLst/>
              </a:prstGeom>
              <a:scene3d>
                <a:camera prst="isometricOffAxis1Right"/>
                <a:lightRig rig="threePt" dir="t"/>
              </a:scene3d>
            </p:spPr>
          </p:pic>
          <p:pic>
            <p:nvPicPr>
              <p:cNvPr id="151" name="图片 150"/>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4535649" y="3605654"/>
                <a:ext cx="3511757" cy="2026014"/>
              </a:xfrm>
              <a:prstGeom prst="rect">
                <a:avLst/>
              </a:prstGeom>
              <a:scene3d>
                <a:camera prst="isometricOffAxis1Right"/>
                <a:lightRig rig="threePt" dir="t"/>
              </a:scene3d>
            </p:spPr>
          </p:pic>
          <p:pic>
            <p:nvPicPr>
              <p:cNvPr id="152" name="图片 151"/>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4700430" y="3830427"/>
                <a:ext cx="3508189" cy="2026014"/>
              </a:xfrm>
              <a:prstGeom prst="rect">
                <a:avLst/>
              </a:prstGeom>
              <a:scene3d>
                <a:camera prst="isometricOffAxis1Right"/>
                <a:lightRig rig="threePt" dir="t"/>
              </a:scene3d>
            </p:spPr>
          </p:pic>
        </p:grpSp>
      </p:grpSp>
      <p:grpSp>
        <p:nvGrpSpPr>
          <p:cNvPr id="33" name="组合 32"/>
          <p:cNvGrpSpPr>
            <a:grpSpLocks noChangeAspect="1"/>
          </p:cNvGrpSpPr>
          <p:nvPr/>
        </p:nvGrpSpPr>
        <p:grpSpPr>
          <a:xfrm>
            <a:off x="3230603" y="2597993"/>
            <a:ext cx="471951" cy="2736293"/>
            <a:chOff x="2828680" y="2964120"/>
            <a:chExt cx="565446" cy="3278363"/>
          </a:xfrm>
        </p:grpSpPr>
        <p:sp>
          <p:nvSpPr>
            <p:cNvPr id="140" name="文本框 66"/>
            <p:cNvSpPr txBox="1"/>
            <p:nvPr/>
          </p:nvSpPr>
          <p:spPr>
            <a:xfrm>
              <a:off x="2830115" y="2964120"/>
              <a:ext cx="56401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t>+</a:t>
              </a:r>
              <a:endParaRPr lang="zh-CN" altLang="en-US" b="1" dirty="0"/>
            </a:p>
          </p:txBody>
        </p:sp>
        <p:sp>
          <p:nvSpPr>
            <p:cNvPr id="141" name="文本框 78"/>
            <p:cNvSpPr txBox="1"/>
            <p:nvPr/>
          </p:nvSpPr>
          <p:spPr>
            <a:xfrm>
              <a:off x="2829272" y="4168228"/>
              <a:ext cx="56401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t>+</a:t>
              </a:r>
              <a:endParaRPr lang="zh-CN" altLang="en-US" b="1" dirty="0"/>
            </a:p>
          </p:txBody>
        </p:sp>
        <p:sp>
          <p:nvSpPr>
            <p:cNvPr id="142" name="文本框 79"/>
            <p:cNvSpPr txBox="1"/>
            <p:nvPr/>
          </p:nvSpPr>
          <p:spPr>
            <a:xfrm>
              <a:off x="2828680" y="5780818"/>
              <a:ext cx="56401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t>+</a:t>
              </a:r>
              <a:endParaRPr lang="zh-CN" altLang="en-US" b="1" dirty="0"/>
            </a:p>
          </p:txBody>
        </p:sp>
      </p:grpSp>
      <p:sp>
        <p:nvSpPr>
          <p:cNvPr id="36" name="文本框 81"/>
          <p:cNvSpPr txBox="1"/>
          <p:nvPr/>
        </p:nvSpPr>
        <p:spPr>
          <a:xfrm>
            <a:off x="5728381" y="3936987"/>
            <a:ext cx="1133853" cy="312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Times New Roman" panose="02020603050405020304" pitchFamily="18" charset="0"/>
                <a:cs typeface="Times New Roman" panose="02020603050405020304" pitchFamily="18" charset="0"/>
              </a:rPr>
              <a:t>Tree  k</a:t>
            </a:r>
            <a:endParaRPr lang="zh-CN" altLang="en-US" sz="1600" dirty="0">
              <a:latin typeface="Times New Roman" panose="02020603050405020304" pitchFamily="18" charset="0"/>
              <a:cs typeface="Times New Roman" panose="02020603050405020304" pitchFamily="18" charset="0"/>
            </a:endParaRPr>
          </a:p>
        </p:txBody>
      </p:sp>
      <p:sp>
        <p:nvSpPr>
          <p:cNvPr id="37" name="文本框 82"/>
          <p:cNvSpPr txBox="1"/>
          <p:nvPr/>
        </p:nvSpPr>
        <p:spPr>
          <a:xfrm>
            <a:off x="5748538" y="1937376"/>
            <a:ext cx="1133853" cy="312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Times New Roman" panose="02020603050405020304" pitchFamily="18" charset="0"/>
                <a:cs typeface="Times New Roman" panose="02020603050405020304" pitchFamily="18" charset="0"/>
              </a:rPr>
              <a:t>Tree  1</a:t>
            </a:r>
            <a:endParaRPr lang="zh-CN" altLang="en-US" sz="1600" dirty="0">
              <a:latin typeface="Times New Roman" panose="02020603050405020304" pitchFamily="18" charset="0"/>
              <a:cs typeface="Times New Roman" panose="02020603050405020304" pitchFamily="18" charset="0"/>
            </a:endParaRPr>
          </a:p>
        </p:txBody>
      </p:sp>
      <p:sp>
        <p:nvSpPr>
          <p:cNvPr id="38" name="椭圆 37"/>
          <p:cNvSpPr>
            <a:spLocks noChangeAspect="1"/>
          </p:cNvSpPr>
          <p:nvPr/>
        </p:nvSpPr>
        <p:spPr>
          <a:xfrm>
            <a:off x="6546018" y="2155046"/>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椭圆 38"/>
          <p:cNvSpPr>
            <a:spLocks noChangeAspect="1"/>
          </p:cNvSpPr>
          <p:nvPr/>
        </p:nvSpPr>
        <p:spPr>
          <a:xfrm rot="16200000">
            <a:off x="5901236" y="2466152"/>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椭圆 39"/>
          <p:cNvSpPr>
            <a:spLocks noChangeAspect="1"/>
          </p:cNvSpPr>
          <p:nvPr/>
        </p:nvSpPr>
        <p:spPr>
          <a:xfrm>
            <a:off x="7216617" y="2466152"/>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a:spLocks noChangeAspect="1"/>
          </p:cNvSpPr>
          <p:nvPr/>
        </p:nvSpPr>
        <p:spPr>
          <a:xfrm>
            <a:off x="5536965" y="2775949"/>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椭圆 41"/>
          <p:cNvSpPr>
            <a:spLocks noChangeAspect="1"/>
          </p:cNvSpPr>
          <p:nvPr/>
        </p:nvSpPr>
        <p:spPr>
          <a:xfrm>
            <a:off x="7589034" y="2806050"/>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a:spLocks noChangeAspect="1"/>
          </p:cNvSpPr>
          <p:nvPr/>
        </p:nvSpPr>
        <p:spPr>
          <a:xfrm>
            <a:off x="6851076" y="2788718"/>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a:spLocks noChangeAspect="1"/>
          </p:cNvSpPr>
          <p:nvPr/>
        </p:nvSpPr>
        <p:spPr>
          <a:xfrm>
            <a:off x="6254145" y="2788718"/>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45" name="直接箭头连接符 44"/>
          <p:cNvCxnSpPr>
            <a:stCxn id="38" idx="3"/>
            <a:endCxn id="39" idx="6"/>
          </p:cNvCxnSpPr>
          <p:nvPr/>
        </p:nvCxnSpPr>
        <p:spPr>
          <a:xfrm flipH="1">
            <a:off x="5986623" y="2300811"/>
            <a:ext cx="584403" cy="16533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a:stCxn id="38" idx="5"/>
            <a:endCxn id="40" idx="0"/>
          </p:cNvCxnSpPr>
          <p:nvPr/>
        </p:nvCxnSpPr>
        <p:spPr>
          <a:xfrm>
            <a:off x="6691784" y="2300811"/>
            <a:ext cx="610220" cy="16533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p:cNvCxnSpPr>
            <a:stCxn id="39" idx="1"/>
            <a:endCxn id="41" idx="0"/>
          </p:cNvCxnSpPr>
          <p:nvPr/>
        </p:nvCxnSpPr>
        <p:spPr>
          <a:xfrm flipH="1">
            <a:off x="5622351" y="2611919"/>
            <a:ext cx="303893" cy="16403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p:cNvCxnSpPr>
            <a:stCxn id="39" idx="3"/>
            <a:endCxn id="44" idx="0"/>
          </p:cNvCxnSpPr>
          <p:nvPr/>
        </p:nvCxnSpPr>
        <p:spPr>
          <a:xfrm>
            <a:off x="6047001" y="2611917"/>
            <a:ext cx="292531" cy="17679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p:cNvCxnSpPr>
            <a:stCxn id="40" idx="3"/>
            <a:endCxn id="43" idx="0"/>
          </p:cNvCxnSpPr>
          <p:nvPr/>
        </p:nvCxnSpPr>
        <p:spPr>
          <a:xfrm flipH="1">
            <a:off x="6936465" y="2611917"/>
            <a:ext cx="305162" cy="17679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40" idx="5"/>
            <a:endCxn id="42" idx="0"/>
          </p:cNvCxnSpPr>
          <p:nvPr/>
        </p:nvCxnSpPr>
        <p:spPr>
          <a:xfrm>
            <a:off x="7362383" y="2611919"/>
            <a:ext cx="312039" cy="19413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51" name="椭圆 50"/>
          <p:cNvSpPr>
            <a:spLocks noChangeAspect="1"/>
          </p:cNvSpPr>
          <p:nvPr/>
        </p:nvSpPr>
        <p:spPr>
          <a:xfrm>
            <a:off x="5391198" y="3080412"/>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p:cNvSpPr>
            <a:spLocks noChangeAspect="1"/>
          </p:cNvSpPr>
          <p:nvPr/>
        </p:nvSpPr>
        <p:spPr>
          <a:xfrm>
            <a:off x="5701381" y="3106796"/>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3" name="直接箭头连接符 52"/>
          <p:cNvCxnSpPr>
            <a:stCxn id="41" idx="3"/>
            <a:endCxn id="51" idx="0"/>
          </p:cNvCxnSpPr>
          <p:nvPr/>
        </p:nvCxnSpPr>
        <p:spPr>
          <a:xfrm flipH="1">
            <a:off x="5476584" y="2921715"/>
            <a:ext cx="85388" cy="158697"/>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a:stCxn id="41" idx="5"/>
            <a:endCxn id="52" idx="0"/>
          </p:cNvCxnSpPr>
          <p:nvPr/>
        </p:nvCxnSpPr>
        <p:spPr>
          <a:xfrm>
            <a:off x="5682730" y="2921715"/>
            <a:ext cx="84229" cy="18508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55" name="矩形 54"/>
          <p:cNvSpPr>
            <a:spLocks noChangeAspect="1"/>
          </p:cNvSpPr>
          <p:nvPr/>
        </p:nvSpPr>
        <p:spPr>
          <a:xfrm>
            <a:off x="5318436"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56" name="直接箭头连接符 55"/>
          <p:cNvCxnSpPr>
            <a:stCxn id="51" idx="3"/>
            <a:endCxn id="55" idx="0"/>
          </p:cNvCxnSpPr>
          <p:nvPr/>
        </p:nvCxnSpPr>
        <p:spPr>
          <a:xfrm flipH="1">
            <a:off x="5384013" y="3226180"/>
            <a:ext cx="32193" cy="15183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57" name="矩形 56"/>
          <p:cNvSpPr>
            <a:spLocks noChangeAspect="1"/>
          </p:cNvSpPr>
          <p:nvPr/>
        </p:nvSpPr>
        <p:spPr>
          <a:xfrm>
            <a:off x="5495674"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58" name="直接箭头连接符 57"/>
          <p:cNvCxnSpPr>
            <a:stCxn id="51" idx="5"/>
            <a:endCxn id="57" idx="0"/>
          </p:cNvCxnSpPr>
          <p:nvPr/>
        </p:nvCxnSpPr>
        <p:spPr>
          <a:xfrm>
            <a:off x="5536963" y="3226178"/>
            <a:ext cx="24288" cy="15183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59" name="椭圆 58"/>
          <p:cNvSpPr>
            <a:spLocks noChangeAspect="1"/>
          </p:cNvSpPr>
          <p:nvPr/>
        </p:nvSpPr>
        <p:spPr>
          <a:xfrm>
            <a:off x="6106066" y="3093486"/>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矩形 59"/>
          <p:cNvSpPr>
            <a:spLocks noChangeAspect="1"/>
          </p:cNvSpPr>
          <p:nvPr/>
        </p:nvSpPr>
        <p:spPr>
          <a:xfrm>
            <a:off x="6413368" y="3106796"/>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矩形 60"/>
          <p:cNvSpPr>
            <a:spLocks noChangeAspect="1"/>
          </p:cNvSpPr>
          <p:nvPr/>
        </p:nvSpPr>
        <p:spPr>
          <a:xfrm>
            <a:off x="6031756"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矩形 61"/>
          <p:cNvSpPr>
            <a:spLocks noChangeAspect="1"/>
          </p:cNvSpPr>
          <p:nvPr/>
        </p:nvSpPr>
        <p:spPr>
          <a:xfrm>
            <a:off x="6217979" y="3379122"/>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3" name="直接箭头连接符 62"/>
          <p:cNvCxnSpPr>
            <a:stCxn id="44" idx="3"/>
            <a:endCxn id="59" idx="0"/>
          </p:cNvCxnSpPr>
          <p:nvPr/>
        </p:nvCxnSpPr>
        <p:spPr>
          <a:xfrm flipH="1">
            <a:off x="6191455" y="2934485"/>
            <a:ext cx="87700" cy="15900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64" name="直接箭头连接符 63"/>
          <p:cNvCxnSpPr>
            <a:stCxn id="44" idx="5"/>
            <a:endCxn id="60" idx="0"/>
          </p:cNvCxnSpPr>
          <p:nvPr/>
        </p:nvCxnSpPr>
        <p:spPr>
          <a:xfrm>
            <a:off x="6399911" y="2934485"/>
            <a:ext cx="79035" cy="17231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65" name="直接箭头连接符 64"/>
          <p:cNvCxnSpPr>
            <a:stCxn id="59" idx="3"/>
            <a:endCxn id="61" idx="0"/>
          </p:cNvCxnSpPr>
          <p:nvPr/>
        </p:nvCxnSpPr>
        <p:spPr>
          <a:xfrm flipH="1">
            <a:off x="6097334" y="3239253"/>
            <a:ext cx="33741"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66" name="直接箭头连接符 65"/>
          <p:cNvCxnSpPr>
            <a:stCxn id="59" idx="5"/>
            <a:endCxn id="62" idx="0"/>
          </p:cNvCxnSpPr>
          <p:nvPr/>
        </p:nvCxnSpPr>
        <p:spPr>
          <a:xfrm>
            <a:off x="6251833" y="3239252"/>
            <a:ext cx="31725" cy="13986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67" name="直接箭头连接符 66"/>
          <p:cNvCxnSpPr>
            <a:stCxn id="42" idx="5"/>
            <a:endCxn id="75" idx="0"/>
          </p:cNvCxnSpPr>
          <p:nvPr/>
        </p:nvCxnSpPr>
        <p:spPr>
          <a:xfrm>
            <a:off x="7734799" y="2951817"/>
            <a:ext cx="82502" cy="153564"/>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68" name="矩形 67"/>
          <p:cNvSpPr>
            <a:spLocks noChangeAspect="1"/>
          </p:cNvSpPr>
          <p:nvPr/>
        </p:nvSpPr>
        <p:spPr>
          <a:xfrm>
            <a:off x="7472553" y="3106796"/>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9" name="直接箭头连接符 68"/>
          <p:cNvCxnSpPr>
            <a:stCxn id="42" idx="3"/>
            <a:endCxn id="68" idx="0"/>
          </p:cNvCxnSpPr>
          <p:nvPr/>
        </p:nvCxnSpPr>
        <p:spPr>
          <a:xfrm flipH="1">
            <a:off x="7538132" y="2951816"/>
            <a:ext cx="75912" cy="15498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70" name="椭圆 69"/>
          <p:cNvSpPr>
            <a:spLocks noChangeAspect="1"/>
          </p:cNvSpPr>
          <p:nvPr/>
        </p:nvSpPr>
        <p:spPr>
          <a:xfrm>
            <a:off x="6983735" y="3093486"/>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矩形 70"/>
          <p:cNvSpPr>
            <a:spLocks noChangeAspect="1"/>
          </p:cNvSpPr>
          <p:nvPr/>
        </p:nvSpPr>
        <p:spPr>
          <a:xfrm>
            <a:off x="6911356"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矩形 71"/>
          <p:cNvSpPr>
            <a:spLocks noChangeAspect="1"/>
          </p:cNvSpPr>
          <p:nvPr/>
        </p:nvSpPr>
        <p:spPr>
          <a:xfrm>
            <a:off x="7089532"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3" name="直接箭头连接符 72"/>
          <p:cNvCxnSpPr>
            <a:stCxn id="70" idx="3"/>
            <a:endCxn id="71" idx="0"/>
          </p:cNvCxnSpPr>
          <p:nvPr/>
        </p:nvCxnSpPr>
        <p:spPr>
          <a:xfrm flipH="1">
            <a:off x="6976934" y="3239253"/>
            <a:ext cx="31810"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a:stCxn id="70" idx="5"/>
            <a:endCxn id="72" idx="0"/>
          </p:cNvCxnSpPr>
          <p:nvPr/>
        </p:nvCxnSpPr>
        <p:spPr>
          <a:xfrm>
            <a:off x="7129500" y="3239253"/>
            <a:ext cx="25609"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75" name="矩形 74"/>
          <p:cNvSpPr>
            <a:spLocks noChangeAspect="1"/>
          </p:cNvSpPr>
          <p:nvPr/>
        </p:nvSpPr>
        <p:spPr>
          <a:xfrm>
            <a:off x="7751724" y="3105380"/>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 name="矩形 75"/>
          <p:cNvSpPr>
            <a:spLocks noChangeAspect="1"/>
          </p:cNvSpPr>
          <p:nvPr/>
        </p:nvSpPr>
        <p:spPr>
          <a:xfrm>
            <a:off x="6748534" y="3106796"/>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7" name="直接箭头连接符 76"/>
          <p:cNvCxnSpPr>
            <a:stCxn id="43" idx="3"/>
            <a:endCxn id="76" idx="0"/>
          </p:cNvCxnSpPr>
          <p:nvPr/>
        </p:nvCxnSpPr>
        <p:spPr>
          <a:xfrm flipH="1">
            <a:off x="6814111" y="2934485"/>
            <a:ext cx="61974" cy="17231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78" name="直接箭头连接符 77"/>
          <p:cNvCxnSpPr>
            <a:stCxn id="43" idx="5"/>
            <a:endCxn id="70" idx="0"/>
          </p:cNvCxnSpPr>
          <p:nvPr/>
        </p:nvCxnSpPr>
        <p:spPr>
          <a:xfrm>
            <a:off x="6996843" y="2934485"/>
            <a:ext cx="72280" cy="15900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79" name="椭圆 78"/>
          <p:cNvSpPr>
            <a:spLocks noChangeAspect="1"/>
          </p:cNvSpPr>
          <p:nvPr/>
        </p:nvSpPr>
        <p:spPr>
          <a:xfrm>
            <a:off x="6468085" y="4106107"/>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9"/>
          <p:cNvSpPr>
            <a:spLocks noChangeAspect="1"/>
          </p:cNvSpPr>
          <p:nvPr/>
        </p:nvSpPr>
        <p:spPr>
          <a:xfrm rot="16200000">
            <a:off x="5823303" y="4417213"/>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1" name="椭圆 80"/>
          <p:cNvSpPr>
            <a:spLocks noChangeAspect="1"/>
          </p:cNvSpPr>
          <p:nvPr/>
        </p:nvSpPr>
        <p:spPr>
          <a:xfrm>
            <a:off x="7138685" y="4417213"/>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a:spLocks noChangeAspect="1"/>
          </p:cNvSpPr>
          <p:nvPr/>
        </p:nvSpPr>
        <p:spPr>
          <a:xfrm>
            <a:off x="5459032" y="4727011"/>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椭圆 82"/>
          <p:cNvSpPr>
            <a:spLocks noChangeAspect="1"/>
          </p:cNvSpPr>
          <p:nvPr/>
        </p:nvSpPr>
        <p:spPr>
          <a:xfrm>
            <a:off x="7511102" y="4757112"/>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a:spLocks noChangeAspect="1"/>
          </p:cNvSpPr>
          <p:nvPr/>
        </p:nvSpPr>
        <p:spPr>
          <a:xfrm>
            <a:off x="6773144" y="4739779"/>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a:spLocks noChangeAspect="1"/>
          </p:cNvSpPr>
          <p:nvPr/>
        </p:nvSpPr>
        <p:spPr>
          <a:xfrm>
            <a:off x="6176212" y="4739779"/>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86" name="直接箭头连接符 85"/>
          <p:cNvCxnSpPr>
            <a:stCxn id="79" idx="3"/>
            <a:endCxn id="80" idx="6"/>
          </p:cNvCxnSpPr>
          <p:nvPr/>
        </p:nvCxnSpPr>
        <p:spPr>
          <a:xfrm flipH="1">
            <a:off x="5908690" y="4251873"/>
            <a:ext cx="584403" cy="16533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87" name="直接箭头连接符 86"/>
          <p:cNvCxnSpPr>
            <a:stCxn id="79" idx="5"/>
            <a:endCxn id="81" idx="0"/>
          </p:cNvCxnSpPr>
          <p:nvPr/>
        </p:nvCxnSpPr>
        <p:spPr>
          <a:xfrm>
            <a:off x="6613851" y="4251873"/>
            <a:ext cx="610220" cy="16533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88" name="直接箭头连接符 87"/>
          <p:cNvCxnSpPr>
            <a:stCxn id="80" idx="1"/>
            <a:endCxn id="82" idx="0"/>
          </p:cNvCxnSpPr>
          <p:nvPr/>
        </p:nvCxnSpPr>
        <p:spPr>
          <a:xfrm flipH="1">
            <a:off x="5544419" y="4562980"/>
            <a:ext cx="303893" cy="16403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89" name="直接箭头连接符 88"/>
          <p:cNvCxnSpPr>
            <a:stCxn id="80" idx="3"/>
            <a:endCxn id="85" idx="0"/>
          </p:cNvCxnSpPr>
          <p:nvPr/>
        </p:nvCxnSpPr>
        <p:spPr>
          <a:xfrm>
            <a:off x="5969069" y="4562978"/>
            <a:ext cx="292531" cy="17679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0" name="直接箭头连接符 89"/>
          <p:cNvCxnSpPr>
            <a:stCxn id="81" idx="3"/>
            <a:endCxn id="84" idx="0"/>
          </p:cNvCxnSpPr>
          <p:nvPr/>
        </p:nvCxnSpPr>
        <p:spPr>
          <a:xfrm flipH="1">
            <a:off x="6858532" y="4562978"/>
            <a:ext cx="305162" cy="17679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1" name="直接箭头连接符 90"/>
          <p:cNvCxnSpPr>
            <a:stCxn id="81" idx="5"/>
            <a:endCxn id="83" idx="0"/>
          </p:cNvCxnSpPr>
          <p:nvPr/>
        </p:nvCxnSpPr>
        <p:spPr>
          <a:xfrm>
            <a:off x="7284450" y="4562980"/>
            <a:ext cx="312039" cy="19413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2" name="直接箭头连接符 91"/>
          <p:cNvCxnSpPr>
            <a:stCxn id="82" idx="3"/>
            <a:endCxn id="136" idx="0"/>
          </p:cNvCxnSpPr>
          <p:nvPr/>
        </p:nvCxnSpPr>
        <p:spPr>
          <a:xfrm flipH="1">
            <a:off x="5411926" y="4872776"/>
            <a:ext cx="72115" cy="18508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3" name="直接箭头连接符 92"/>
          <p:cNvCxnSpPr>
            <a:stCxn id="82" idx="5"/>
            <a:endCxn id="131" idx="0"/>
          </p:cNvCxnSpPr>
          <p:nvPr/>
        </p:nvCxnSpPr>
        <p:spPr>
          <a:xfrm>
            <a:off x="5604799" y="4872776"/>
            <a:ext cx="62139" cy="17177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94" name="椭圆 93"/>
          <p:cNvSpPr>
            <a:spLocks noChangeAspect="1"/>
          </p:cNvSpPr>
          <p:nvPr/>
        </p:nvSpPr>
        <p:spPr>
          <a:xfrm>
            <a:off x="6028133" y="5044548"/>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5" name="矩形 94"/>
          <p:cNvSpPr>
            <a:spLocks noChangeAspect="1"/>
          </p:cNvSpPr>
          <p:nvPr/>
        </p:nvSpPr>
        <p:spPr>
          <a:xfrm>
            <a:off x="6335436" y="5057857"/>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矩形 95"/>
          <p:cNvSpPr>
            <a:spLocks noChangeAspect="1"/>
          </p:cNvSpPr>
          <p:nvPr/>
        </p:nvSpPr>
        <p:spPr>
          <a:xfrm>
            <a:off x="5953823" y="532907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7" name="矩形 96"/>
          <p:cNvSpPr>
            <a:spLocks noChangeAspect="1"/>
          </p:cNvSpPr>
          <p:nvPr/>
        </p:nvSpPr>
        <p:spPr>
          <a:xfrm>
            <a:off x="6134264" y="533018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8" name="直接箭头连接符 97"/>
          <p:cNvCxnSpPr>
            <a:stCxn id="85" idx="3"/>
            <a:endCxn id="94" idx="0"/>
          </p:cNvCxnSpPr>
          <p:nvPr/>
        </p:nvCxnSpPr>
        <p:spPr>
          <a:xfrm flipH="1">
            <a:off x="6113522" y="4885546"/>
            <a:ext cx="87700" cy="15900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9" name="直接箭头连接符 98"/>
          <p:cNvCxnSpPr>
            <a:stCxn id="85" idx="5"/>
            <a:endCxn id="95" idx="0"/>
          </p:cNvCxnSpPr>
          <p:nvPr/>
        </p:nvCxnSpPr>
        <p:spPr>
          <a:xfrm>
            <a:off x="6321978" y="4885546"/>
            <a:ext cx="79035" cy="17231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p:cNvCxnSpPr>
            <a:stCxn id="94" idx="3"/>
            <a:endCxn id="96" idx="0"/>
          </p:cNvCxnSpPr>
          <p:nvPr/>
        </p:nvCxnSpPr>
        <p:spPr>
          <a:xfrm flipH="1">
            <a:off x="6019402" y="5190315"/>
            <a:ext cx="33741"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01" name="直接箭头连接符 100"/>
          <p:cNvCxnSpPr>
            <a:stCxn id="94" idx="5"/>
            <a:endCxn id="97" idx="0"/>
          </p:cNvCxnSpPr>
          <p:nvPr/>
        </p:nvCxnSpPr>
        <p:spPr>
          <a:xfrm>
            <a:off x="6173899" y="5190315"/>
            <a:ext cx="25942" cy="13987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02" name="直接箭头连接符 101"/>
          <p:cNvCxnSpPr>
            <a:stCxn id="83" idx="5"/>
            <a:endCxn id="122" idx="0"/>
          </p:cNvCxnSpPr>
          <p:nvPr/>
        </p:nvCxnSpPr>
        <p:spPr>
          <a:xfrm>
            <a:off x="7656867" y="4902879"/>
            <a:ext cx="92081" cy="124076"/>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03" name="直接箭头连接符 102"/>
          <p:cNvCxnSpPr>
            <a:stCxn id="83" idx="3"/>
            <a:endCxn id="124" idx="0"/>
          </p:cNvCxnSpPr>
          <p:nvPr/>
        </p:nvCxnSpPr>
        <p:spPr>
          <a:xfrm flipH="1">
            <a:off x="7467395" y="4902879"/>
            <a:ext cx="68716" cy="153564"/>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15" name="直接箭头连接符 114"/>
          <p:cNvCxnSpPr>
            <a:stCxn id="84" idx="3"/>
          </p:cNvCxnSpPr>
          <p:nvPr/>
        </p:nvCxnSpPr>
        <p:spPr>
          <a:xfrm flipH="1">
            <a:off x="6736179" y="4885546"/>
            <a:ext cx="61974" cy="17231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16" name="直接箭头连接符 115"/>
          <p:cNvCxnSpPr>
            <a:stCxn id="84" idx="5"/>
            <a:endCxn id="138" idx="0"/>
          </p:cNvCxnSpPr>
          <p:nvPr/>
        </p:nvCxnSpPr>
        <p:spPr>
          <a:xfrm>
            <a:off x="6918909" y="4885546"/>
            <a:ext cx="82246" cy="170896"/>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17" name="直接箭头连接符 116"/>
          <p:cNvCxnSpPr>
            <a:endCxn id="38" idx="0"/>
          </p:cNvCxnSpPr>
          <p:nvPr/>
        </p:nvCxnSpPr>
        <p:spPr>
          <a:xfrm flipH="1">
            <a:off x="6631405" y="2016561"/>
            <a:ext cx="60379" cy="13848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19" name="直接箭头连接符 118"/>
          <p:cNvCxnSpPr/>
          <p:nvPr/>
        </p:nvCxnSpPr>
        <p:spPr>
          <a:xfrm flipH="1">
            <a:off x="6560165" y="3963982"/>
            <a:ext cx="60379" cy="13848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122" name="椭圆 121"/>
          <p:cNvSpPr>
            <a:spLocks noChangeAspect="1"/>
          </p:cNvSpPr>
          <p:nvPr/>
        </p:nvSpPr>
        <p:spPr>
          <a:xfrm>
            <a:off x="7663561" y="5026955"/>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4" name="矩形 123"/>
          <p:cNvSpPr>
            <a:spLocks noChangeAspect="1"/>
          </p:cNvSpPr>
          <p:nvPr/>
        </p:nvSpPr>
        <p:spPr>
          <a:xfrm>
            <a:off x="7401817" y="5056442"/>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7" name="矩形 126"/>
          <p:cNvSpPr>
            <a:spLocks noChangeAspect="1"/>
          </p:cNvSpPr>
          <p:nvPr/>
        </p:nvSpPr>
        <p:spPr>
          <a:xfrm>
            <a:off x="7590799" y="532455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28" name="直接箭头连接符 127"/>
          <p:cNvCxnSpPr>
            <a:stCxn id="122" idx="3"/>
            <a:endCxn id="127" idx="0"/>
          </p:cNvCxnSpPr>
          <p:nvPr/>
        </p:nvCxnSpPr>
        <p:spPr>
          <a:xfrm flipH="1">
            <a:off x="7656377" y="5172722"/>
            <a:ext cx="32193" cy="15183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129" name="矩形 128"/>
          <p:cNvSpPr>
            <a:spLocks noChangeAspect="1"/>
          </p:cNvSpPr>
          <p:nvPr/>
        </p:nvSpPr>
        <p:spPr>
          <a:xfrm>
            <a:off x="7773820" y="532455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30" name="直接箭头连接符 129"/>
          <p:cNvCxnSpPr>
            <a:stCxn id="122" idx="5"/>
            <a:endCxn id="129" idx="0"/>
          </p:cNvCxnSpPr>
          <p:nvPr/>
        </p:nvCxnSpPr>
        <p:spPr>
          <a:xfrm>
            <a:off x="7809327" y="5172721"/>
            <a:ext cx="30071" cy="15183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131" name="椭圆 130"/>
          <p:cNvSpPr>
            <a:spLocks noChangeAspect="1"/>
          </p:cNvSpPr>
          <p:nvPr/>
        </p:nvSpPr>
        <p:spPr>
          <a:xfrm>
            <a:off x="5581549" y="5044548"/>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2" name="矩形 131"/>
          <p:cNvSpPr>
            <a:spLocks noChangeAspect="1"/>
          </p:cNvSpPr>
          <p:nvPr/>
        </p:nvSpPr>
        <p:spPr>
          <a:xfrm>
            <a:off x="5509170" y="532907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3" name="矩形 132"/>
          <p:cNvSpPr>
            <a:spLocks noChangeAspect="1"/>
          </p:cNvSpPr>
          <p:nvPr/>
        </p:nvSpPr>
        <p:spPr>
          <a:xfrm>
            <a:off x="5687346" y="532907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34" name="直接箭头连接符 133"/>
          <p:cNvCxnSpPr>
            <a:stCxn id="131" idx="3"/>
            <a:endCxn id="132" idx="0"/>
          </p:cNvCxnSpPr>
          <p:nvPr/>
        </p:nvCxnSpPr>
        <p:spPr>
          <a:xfrm flipH="1">
            <a:off x="5574749" y="5190315"/>
            <a:ext cx="31810"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35" name="直接箭头连接符 134"/>
          <p:cNvCxnSpPr>
            <a:stCxn id="131" idx="5"/>
            <a:endCxn id="133" idx="0"/>
          </p:cNvCxnSpPr>
          <p:nvPr/>
        </p:nvCxnSpPr>
        <p:spPr>
          <a:xfrm>
            <a:off x="5727315" y="5190315"/>
            <a:ext cx="25609"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136" name="矩形 135"/>
          <p:cNvSpPr>
            <a:spLocks noChangeAspect="1"/>
          </p:cNvSpPr>
          <p:nvPr/>
        </p:nvSpPr>
        <p:spPr>
          <a:xfrm>
            <a:off x="5346348" y="5057857"/>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7" name="矩形 136"/>
          <p:cNvSpPr>
            <a:spLocks noChangeAspect="1"/>
          </p:cNvSpPr>
          <p:nvPr/>
        </p:nvSpPr>
        <p:spPr>
          <a:xfrm>
            <a:off x="6656406" y="5057857"/>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8" name="矩形 137"/>
          <p:cNvSpPr>
            <a:spLocks noChangeAspect="1"/>
          </p:cNvSpPr>
          <p:nvPr/>
        </p:nvSpPr>
        <p:spPr>
          <a:xfrm>
            <a:off x="6935577" y="5056442"/>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9" name="文本框 167"/>
          <p:cNvSpPr txBox="1"/>
          <p:nvPr/>
        </p:nvSpPr>
        <p:spPr>
          <a:xfrm>
            <a:off x="6211236" y="3553764"/>
            <a:ext cx="757535" cy="2645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t>… …</a:t>
            </a:r>
            <a:endParaRPr lang="zh-CN" altLang="en-US" dirty="0"/>
          </a:p>
        </p:txBody>
      </p:sp>
      <p:grpSp>
        <p:nvGrpSpPr>
          <p:cNvPr id="171" name="组合 170"/>
          <p:cNvGrpSpPr>
            <a:grpSpLocks noChangeAspect="1"/>
          </p:cNvGrpSpPr>
          <p:nvPr/>
        </p:nvGrpSpPr>
        <p:grpSpPr>
          <a:xfrm>
            <a:off x="8202464" y="4365472"/>
            <a:ext cx="1528624" cy="1064941"/>
            <a:chOff x="3228461" y="5269352"/>
            <a:chExt cx="1558410" cy="1085692"/>
          </a:xfrm>
        </p:grpSpPr>
        <p:pic>
          <p:nvPicPr>
            <p:cNvPr id="188" name="图片 187"/>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228461" y="5615529"/>
              <a:ext cx="1558410" cy="739515"/>
            </a:xfrm>
            <a:prstGeom prst="rect">
              <a:avLst/>
            </a:prstGeom>
          </p:spPr>
        </p:pic>
        <p:sp>
          <p:nvSpPr>
            <p:cNvPr id="189" name="文本框 182"/>
            <p:cNvSpPr txBox="1"/>
            <p:nvPr/>
          </p:nvSpPr>
          <p:spPr>
            <a:xfrm>
              <a:off x="3318068" y="5269352"/>
              <a:ext cx="1385727" cy="3764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Geodesics</a:t>
              </a:r>
              <a:endParaRPr lang="zh-CN" altLang="en-US" dirty="0">
                <a:latin typeface="Times New Roman" panose="02020603050405020304" pitchFamily="18" charset="0"/>
                <a:cs typeface="Times New Roman" panose="02020603050405020304" pitchFamily="18" charset="0"/>
              </a:endParaRPr>
            </a:p>
          </p:txBody>
        </p:sp>
      </p:grpSp>
      <p:pic>
        <p:nvPicPr>
          <p:cNvPr id="172" name="图片 171"/>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381186" y="2078870"/>
            <a:ext cx="2481382" cy="1441565"/>
          </a:xfrm>
          <a:prstGeom prst="rect">
            <a:avLst/>
          </a:prstGeom>
        </p:spPr>
      </p:pic>
      <p:cxnSp>
        <p:nvCxnSpPr>
          <p:cNvPr id="173" name="直接箭头连接符 172"/>
          <p:cNvCxnSpPr>
            <a:cxnSpLocks noChangeAspect="1"/>
          </p:cNvCxnSpPr>
          <p:nvPr/>
        </p:nvCxnSpPr>
        <p:spPr>
          <a:xfrm flipH="1">
            <a:off x="9567872" y="2795669"/>
            <a:ext cx="41886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a:cxnSpLocks noChangeAspect="1"/>
          </p:cNvCxnSpPr>
          <p:nvPr/>
        </p:nvCxnSpPr>
        <p:spPr>
          <a:xfrm flipH="1">
            <a:off x="7904975" y="2787800"/>
            <a:ext cx="37786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cxnSpLocks noChangeAspect="1"/>
          </p:cNvCxnSpPr>
          <p:nvPr/>
        </p:nvCxnSpPr>
        <p:spPr>
          <a:xfrm>
            <a:off x="9664112" y="5067723"/>
            <a:ext cx="454120" cy="213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7" name="组合 176"/>
          <p:cNvGrpSpPr>
            <a:grpSpLocks noChangeAspect="1"/>
          </p:cNvGrpSpPr>
          <p:nvPr/>
        </p:nvGrpSpPr>
        <p:grpSpPr>
          <a:xfrm>
            <a:off x="8241277" y="2141343"/>
            <a:ext cx="1346566" cy="1133865"/>
            <a:chOff x="3037234" y="2182540"/>
            <a:chExt cx="1633030" cy="1375080"/>
          </a:xfrm>
        </p:grpSpPr>
        <p:grpSp>
          <p:nvGrpSpPr>
            <p:cNvPr id="181" name="组合 180"/>
            <p:cNvGrpSpPr/>
            <p:nvPr/>
          </p:nvGrpSpPr>
          <p:grpSpPr>
            <a:xfrm>
              <a:off x="3228459" y="2726717"/>
              <a:ext cx="1290726" cy="830903"/>
              <a:chOff x="5569867" y="27970314"/>
              <a:chExt cx="4152735" cy="2909031"/>
            </a:xfrm>
          </p:grpSpPr>
          <p:pic>
            <p:nvPicPr>
              <p:cNvPr id="183" name="图片 182"/>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a:off x="5569867" y="27970314"/>
                <a:ext cx="3497540" cy="2026014"/>
              </a:xfrm>
              <a:prstGeom prst="rect">
                <a:avLst/>
              </a:prstGeom>
              <a:scene3d>
                <a:camera prst="isometricOffAxis1Right"/>
                <a:lightRig rig="threePt" dir="t"/>
              </a:scene3d>
            </p:spPr>
          </p:pic>
          <p:pic>
            <p:nvPicPr>
              <p:cNvPr id="184" name="图片 183"/>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5725053" y="28192688"/>
                <a:ext cx="3511757" cy="2026014"/>
              </a:xfrm>
              <a:prstGeom prst="rect">
                <a:avLst/>
              </a:prstGeom>
              <a:scene3d>
                <a:camera prst="isometricOffAxis1Right"/>
                <a:lightRig rig="threePt" dir="t"/>
              </a:scene3d>
            </p:spPr>
          </p:pic>
          <p:pic>
            <p:nvPicPr>
              <p:cNvPr id="185" name="图片 184"/>
              <p:cNvPicPr>
                <a:picLocks noChangeAspect="1"/>
              </p:cNvPicPr>
              <p:nvPr/>
            </p:nvPicPr>
            <p:blipFill rotWithShape="1">
              <a:blip r:embed="rId27" cstate="email">
                <a:extLst>
                  <a:ext uri="{28A0092B-C50C-407E-A947-70E740481C1C}">
                    <a14:useLocalDpi xmlns:a14="http://schemas.microsoft.com/office/drawing/2010/main"/>
                  </a:ext>
                </a:extLst>
              </a:blip>
              <a:srcRect/>
              <a:stretch/>
            </p:blipFill>
            <p:spPr>
              <a:xfrm>
                <a:off x="5887454" y="28405567"/>
                <a:ext cx="3511757" cy="2026014"/>
              </a:xfrm>
              <a:prstGeom prst="rect">
                <a:avLst/>
              </a:prstGeom>
              <a:scene3d>
                <a:camera prst="isometricOffAxis1Right"/>
                <a:lightRig rig="threePt" dir="t"/>
              </a:scene3d>
            </p:spPr>
          </p:pic>
          <p:pic>
            <p:nvPicPr>
              <p:cNvPr id="186" name="图片 185"/>
              <p:cNvPicPr>
                <a:picLocks noChangeAspect="1"/>
              </p:cNvPicPr>
              <p:nvPr/>
            </p:nvPicPr>
            <p:blipFill rotWithShape="1">
              <a:blip r:embed="rId28" cstate="email">
                <a:extLst>
                  <a:ext uri="{28A0092B-C50C-407E-A947-70E740481C1C}">
                    <a14:useLocalDpi xmlns:a14="http://schemas.microsoft.com/office/drawing/2010/main"/>
                  </a:ext>
                </a:extLst>
              </a:blip>
              <a:srcRect/>
              <a:stretch/>
            </p:blipFill>
            <p:spPr>
              <a:xfrm>
                <a:off x="6052235" y="28630340"/>
                <a:ext cx="3508189" cy="2026014"/>
              </a:xfrm>
              <a:prstGeom prst="rect">
                <a:avLst/>
              </a:prstGeom>
              <a:scene3d>
                <a:camera prst="isometricOffAxis1Right"/>
                <a:lightRig rig="threePt" dir="t"/>
              </a:scene3d>
            </p:spPr>
          </p:pic>
          <p:pic>
            <p:nvPicPr>
              <p:cNvPr id="187" name="图片 186"/>
              <p:cNvPicPr>
                <a:picLocks noChangeAspect="1"/>
              </p:cNvPicPr>
              <p:nvPr/>
            </p:nvPicPr>
            <p:blipFill rotWithShape="1">
              <a:blip r:embed="rId29" cstate="email">
                <a:extLst>
                  <a:ext uri="{28A0092B-C50C-407E-A947-70E740481C1C}">
                    <a14:useLocalDpi xmlns:a14="http://schemas.microsoft.com/office/drawing/2010/main"/>
                  </a:ext>
                </a:extLst>
              </a:blip>
              <a:srcRect/>
              <a:stretch/>
            </p:blipFill>
            <p:spPr>
              <a:xfrm>
                <a:off x="6230015" y="28853331"/>
                <a:ext cx="3492587" cy="2026014"/>
              </a:xfrm>
              <a:prstGeom prst="rect">
                <a:avLst/>
              </a:prstGeom>
              <a:scene3d>
                <a:camera prst="isometricOffAxis1Right"/>
                <a:lightRig rig="threePt" dir="t"/>
              </a:scene3d>
            </p:spPr>
          </p:pic>
        </p:grpSp>
        <p:sp>
          <p:nvSpPr>
            <p:cNvPr id="182" name="文本框 181"/>
            <p:cNvSpPr txBox="1"/>
            <p:nvPr/>
          </p:nvSpPr>
          <p:spPr>
            <a:xfrm>
              <a:off x="3037234" y="2182540"/>
              <a:ext cx="1633030" cy="4478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Descriptors</a:t>
              </a:r>
              <a:endParaRPr lang="zh-CN" altLang="en-US" dirty="0">
                <a:latin typeface="Times New Roman" panose="02020603050405020304" pitchFamily="18" charset="0"/>
                <a:cs typeface="Times New Roman" panose="02020603050405020304" pitchFamily="18" charset="0"/>
              </a:endParaRPr>
            </a:p>
          </p:txBody>
        </p:sp>
      </p:grpSp>
      <p:cxnSp>
        <p:nvCxnSpPr>
          <p:cNvPr id="179" name="直接箭头连接符 178"/>
          <p:cNvCxnSpPr>
            <a:cxnSpLocks noChangeAspect="1"/>
          </p:cNvCxnSpPr>
          <p:nvPr/>
        </p:nvCxnSpPr>
        <p:spPr>
          <a:xfrm>
            <a:off x="7916488" y="5051965"/>
            <a:ext cx="406531" cy="236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文本框 187"/>
          <p:cNvSpPr txBox="1">
            <a:spLocks noChangeAspect="1"/>
          </p:cNvSpPr>
          <p:nvPr/>
        </p:nvSpPr>
        <p:spPr>
          <a:xfrm>
            <a:off x="9308931" y="4717618"/>
            <a:ext cx="1142645" cy="312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latin typeface="Times New Roman" panose="02020603050405020304" pitchFamily="18" charset="0"/>
                <a:cs typeface="Times New Roman" panose="02020603050405020304" pitchFamily="18" charset="0"/>
              </a:rPr>
              <a:t>Voting</a:t>
            </a:r>
            <a:endParaRPr lang="zh-CN" altLang="en-US" sz="1600" dirty="0">
              <a:latin typeface="Times New Roman" panose="02020603050405020304" pitchFamily="18" charset="0"/>
              <a:cs typeface="Times New Roman" panose="02020603050405020304" pitchFamily="18" charset="0"/>
            </a:endParaRPr>
          </a:p>
        </p:txBody>
      </p:sp>
      <p:cxnSp>
        <p:nvCxnSpPr>
          <p:cNvPr id="191" name="直接连接符 190"/>
          <p:cNvCxnSpPr>
            <a:cxnSpLocks noChangeAspect="1"/>
          </p:cNvCxnSpPr>
          <p:nvPr/>
        </p:nvCxnSpPr>
        <p:spPr>
          <a:xfrm>
            <a:off x="852614" y="5675290"/>
            <a:ext cx="0" cy="426075"/>
          </a:xfrm>
          <a:prstGeom prst="line">
            <a:avLst/>
          </a:prstGeom>
          <a:ln w="25400"/>
        </p:spPr>
        <p:style>
          <a:lnRef idx="3">
            <a:schemeClr val="dk1"/>
          </a:lnRef>
          <a:fillRef idx="0">
            <a:schemeClr val="dk1"/>
          </a:fillRef>
          <a:effectRef idx="2">
            <a:schemeClr val="dk1"/>
          </a:effectRef>
          <a:fontRef idx="minor">
            <a:schemeClr val="tx1"/>
          </a:fontRef>
        </p:style>
      </p:cxnSp>
      <p:sp>
        <p:nvSpPr>
          <p:cNvPr id="195" name="文本框 7"/>
          <p:cNvSpPr txBox="1">
            <a:spLocks noChangeAspect="1"/>
          </p:cNvSpPr>
          <p:nvPr/>
        </p:nvSpPr>
        <p:spPr>
          <a:xfrm>
            <a:off x="2885363" y="5661895"/>
            <a:ext cx="1816882" cy="400110"/>
          </a:xfrm>
          <a:prstGeom prst="rect">
            <a:avLst/>
          </a:prstGeom>
          <a:noFill/>
        </p:spPr>
        <p:txBody>
          <a:bodyPr wrap="square" rtlCol="0">
            <a:spAutoFit/>
          </a:bodyPr>
          <a:lstStyle>
            <a:defPPr>
              <a:defRPr lang="zh-CN"/>
            </a:defPPr>
            <a:lvl1pPr marL="0" algn="l" defTabSz="2571476" rtl="0" eaLnBrk="1" latinLnBrk="0" hangingPunct="1">
              <a:defRPr sz="5062" kern="1200">
                <a:solidFill>
                  <a:schemeClr val="tx1"/>
                </a:solidFill>
                <a:latin typeface="+mn-lt"/>
                <a:ea typeface="+mn-ea"/>
                <a:cs typeface="+mn-cs"/>
              </a:defRPr>
            </a:lvl1pPr>
            <a:lvl2pPr marL="1285738" algn="l" defTabSz="2571476" rtl="0" eaLnBrk="1" latinLnBrk="0" hangingPunct="1">
              <a:defRPr sz="5062" kern="1200">
                <a:solidFill>
                  <a:schemeClr val="tx1"/>
                </a:solidFill>
                <a:latin typeface="+mn-lt"/>
                <a:ea typeface="+mn-ea"/>
                <a:cs typeface="+mn-cs"/>
              </a:defRPr>
            </a:lvl2pPr>
            <a:lvl3pPr marL="2571476" algn="l" defTabSz="2571476" rtl="0" eaLnBrk="1" latinLnBrk="0" hangingPunct="1">
              <a:defRPr sz="5062" kern="1200">
                <a:solidFill>
                  <a:schemeClr val="tx1"/>
                </a:solidFill>
                <a:latin typeface="+mn-lt"/>
                <a:ea typeface="+mn-ea"/>
                <a:cs typeface="+mn-cs"/>
              </a:defRPr>
            </a:lvl3pPr>
            <a:lvl4pPr marL="3857214" algn="l" defTabSz="2571476" rtl="0" eaLnBrk="1" latinLnBrk="0" hangingPunct="1">
              <a:defRPr sz="5062" kern="1200">
                <a:solidFill>
                  <a:schemeClr val="tx1"/>
                </a:solidFill>
                <a:latin typeface="+mn-lt"/>
                <a:ea typeface="+mn-ea"/>
                <a:cs typeface="+mn-cs"/>
              </a:defRPr>
            </a:lvl4pPr>
            <a:lvl5pPr marL="5142951" algn="l" defTabSz="2571476" rtl="0" eaLnBrk="1" latinLnBrk="0" hangingPunct="1">
              <a:defRPr sz="5062" kern="1200">
                <a:solidFill>
                  <a:schemeClr val="tx1"/>
                </a:solidFill>
                <a:latin typeface="+mn-lt"/>
                <a:ea typeface="+mn-ea"/>
                <a:cs typeface="+mn-cs"/>
              </a:defRPr>
            </a:lvl5pPr>
            <a:lvl6pPr marL="6428689" algn="l" defTabSz="2571476" rtl="0" eaLnBrk="1" latinLnBrk="0" hangingPunct="1">
              <a:defRPr sz="5062" kern="1200">
                <a:solidFill>
                  <a:schemeClr val="tx1"/>
                </a:solidFill>
                <a:latin typeface="+mn-lt"/>
                <a:ea typeface="+mn-ea"/>
                <a:cs typeface="+mn-cs"/>
              </a:defRPr>
            </a:lvl6pPr>
            <a:lvl7pPr marL="7714427" algn="l" defTabSz="2571476" rtl="0" eaLnBrk="1" latinLnBrk="0" hangingPunct="1">
              <a:defRPr sz="5062" kern="1200">
                <a:solidFill>
                  <a:schemeClr val="tx1"/>
                </a:solidFill>
                <a:latin typeface="+mn-lt"/>
                <a:ea typeface="+mn-ea"/>
                <a:cs typeface="+mn-cs"/>
              </a:defRPr>
            </a:lvl7pPr>
            <a:lvl8pPr marL="9000165" algn="l" defTabSz="2571476" rtl="0" eaLnBrk="1" latinLnBrk="0" hangingPunct="1">
              <a:defRPr sz="5062" kern="1200">
                <a:solidFill>
                  <a:schemeClr val="tx1"/>
                </a:solidFill>
                <a:latin typeface="+mn-lt"/>
                <a:ea typeface="+mn-ea"/>
                <a:cs typeface="+mn-cs"/>
              </a:defRPr>
            </a:lvl8pPr>
            <a:lvl9pPr marL="10285903" algn="l" defTabSz="2571476" rtl="0" eaLnBrk="1" latinLnBrk="0" hangingPunct="1">
              <a:defRPr sz="5062" kern="1200">
                <a:solidFill>
                  <a:schemeClr val="tx1"/>
                </a:solidFill>
                <a:latin typeface="+mn-lt"/>
                <a:ea typeface="+mn-ea"/>
                <a:cs typeface="+mn-cs"/>
              </a:defRPr>
            </a:lvl9pPr>
          </a:lstStyle>
          <a:p>
            <a:pPr algn="ctr"/>
            <a:r>
              <a:rPr lang="en-US" altLang="zh-CN" sz="2000" dirty="0">
                <a:latin typeface="Times New Roman" panose="02020603050405020304" pitchFamily="18" charset="0"/>
                <a:cs typeface="Times New Roman" panose="02020603050405020304" pitchFamily="18" charset="0"/>
              </a:rPr>
              <a:t>Training</a:t>
            </a:r>
            <a:endParaRPr lang="zh-CN" altLang="en-US" sz="1600" dirty="0">
              <a:latin typeface="Times New Roman" panose="02020603050405020304" pitchFamily="18" charset="0"/>
              <a:cs typeface="Times New Roman" panose="02020603050405020304" pitchFamily="18" charset="0"/>
            </a:endParaRPr>
          </a:p>
        </p:txBody>
      </p:sp>
      <p:cxnSp>
        <p:nvCxnSpPr>
          <p:cNvPr id="196" name="直接箭头连接符 195"/>
          <p:cNvCxnSpPr>
            <a:cxnSpLocks noChangeAspect="1"/>
          </p:cNvCxnSpPr>
          <p:nvPr/>
        </p:nvCxnSpPr>
        <p:spPr>
          <a:xfrm>
            <a:off x="4337552" y="5885679"/>
            <a:ext cx="219575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a:cxnSpLocks noChangeAspect="1"/>
          </p:cNvCxnSpPr>
          <p:nvPr/>
        </p:nvCxnSpPr>
        <p:spPr>
          <a:xfrm flipH="1">
            <a:off x="851407" y="5897023"/>
            <a:ext cx="237919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8" name="文本框 173"/>
          <p:cNvSpPr txBox="1">
            <a:spLocks noChangeAspect="1"/>
          </p:cNvSpPr>
          <p:nvPr/>
        </p:nvSpPr>
        <p:spPr>
          <a:xfrm>
            <a:off x="8146849" y="5659183"/>
            <a:ext cx="1816882" cy="400110"/>
          </a:xfrm>
          <a:prstGeom prst="rect">
            <a:avLst/>
          </a:prstGeom>
          <a:noFill/>
        </p:spPr>
        <p:txBody>
          <a:bodyPr wrap="square" rtlCol="0">
            <a:spAutoFit/>
          </a:bodyPr>
          <a:lstStyle>
            <a:defPPr>
              <a:defRPr lang="zh-CN"/>
            </a:defPPr>
            <a:lvl1pPr marL="0" algn="l" defTabSz="2571476" rtl="0" eaLnBrk="1" latinLnBrk="0" hangingPunct="1">
              <a:defRPr sz="5062" kern="1200">
                <a:solidFill>
                  <a:schemeClr val="tx1"/>
                </a:solidFill>
                <a:latin typeface="+mn-lt"/>
                <a:ea typeface="+mn-ea"/>
                <a:cs typeface="+mn-cs"/>
              </a:defRPr>
            </a:lvl1pPr>
            <a:lvl2pPr marL="1285738" algn="l" defTabSz="2571476" rtl="0" eaLnBrk="1" latinLnBrk="0" hangingPunct="1">
              <a:defRPr sz="5062" kern="1200">
                <a:solidFill>
                  <a:schemeClr val="tx1"/>
                </a:solidFill>
                <a:latin typeface="+mn-lt"/>
                <a:ea typeface="+mn-ea"/>
                <a:cs typeface="+mn-cs"/>
              </a:defRPr>
            </a:lvl2pPr>
            <a:lvl3pPr marL="2571476" algn="l" defTabSz="2571476" rtl="0" eaLnBrk="1" latinLnBrk="0" hangingPunct="1">
              <a:defRPr sz="5062" kern="1200">
                <a:solidFill>
                  <a:schemeClr val="tx1"/>
                </a:solidFill>
                <a:latin typeface="+mn-lt"/>
                <a:ea typeface="+mn-ea"/>
                <a:cs typeface="+mn-cs"/>
              </a:defRPr>
            </a:lvl3pPr>
            <a:lvl4pPr marL="3857214" algn="l" defTabSz="2571476" rtl="0" eaLnBrk="1" latinLnBrk="0" hangingPunct="1">
              <a:defRPr sz="5062" kern="1200">
                <a:solidFill>
                  <a:schemeClr val="tx1"/>
                </a:solidFill>
                <a:latin typeface="+mn-lt"/>
                <a:ea typeface="+mn-ea"/>
                <a:cs typeface="+mn-cs"/>
              </a:defRPr>
            </a:lvl4pPr>
            <a:lvl5pPr marL="5142951" algn="l" defTabSz="2571476" rtl="0" eaLnBrk="1" latinLnBrk="0" hangingPunct="1">
              <a:defRPr sz="5062" kern="1200">
                <a:solidFill>
                  <a:schemeClr val="tx1"/>
                </a:solidFill>
                <a:latin typeface="+mn-lt"/>
                <a:ea typeface="+mn-ea"/>
                <a:cs typeface="+mn-cs"/>
              </a:defRPr>
            </a:lvl5pPr>
            <a:lvl6pPr marL="6428689" algn="l" defTabSz="2571476" rtl="0" eaLnBrk="1" latinLnBrk="0" hangingPunct="1">
              <a:defRPr sz="5062" kern="1200">
                <a:solidFill>
                  <a:schemeClr val="tx1"/>
                </a:solidFill>
                <a:latin typeface="+mn-lt"/>
                <a:ea typeface="+mn-ea"/>
                <a:cs typeface="+mn-cs"/>
              </a:defRPr>
            </a:lvl6pPr>
            <a:lvl7pPr marL="7714427" algn="l" defTabSz="2571476" rtl="0" eaLnBrk="1" latinLnBrk="0" hangingPunct="1">
              <a:defRPr sz="5062" kern="1200">
                <a:solidFill>
                  <a:schemeClr val="tx1"/>
                </a:solidFill>
                <a:latin typeface="+mn-lt"/>
                <a:ea typeface="+mn-ea"/>
                <a:cs typeface="+mn-cs"/>
              </a:defRPr>
            </a:lvl7pPr>
            <a:lvl8pPr marL="9000165" algn="l" defTabSz="2571476" rtl="0" eaLnBrk="1" latinLnBrk="0" hangingPunct="1">
              <a:defRPr sz="5062" kern="1200">
                <a:solidFill>
                  <a:schemeClr val="tx1"/>
                </a:solidFill>
                <a:latin typeface="+mn-lt"/>
                <a:ea typeface="+mn-ea"/>
                <a:cs typeface="+mn-cs"/>
              </a:defRPr>
            </a:lvl8pPr>
            <a:lvl9pPr marL="10285903" algn="l" defTabSz="2571476" rtl="0" eaLnBrk="1" latinLnBrk="0" hangingPunct="1">
              <a:defRPr sz="5062" kern="1200">
                <a:solidFill>
                  <a:schemeClr val="tx1"/>
                </a:solidFill>
                <a:latin typeface="+mn-lt"/>
                <a:ea typeface="+mn-ea"/>
                <a:cs typeface="+mn-cs"/>
              </a:defRPr>
            </a:lvl9pPr>
          </a:lstStyle>
          <a:p>
            <a:pPr algn="ctr"/>
            <a:r>
              <a:rPr lang="en-US" altLang="zh-CN" sz="2000" dirty="0">
                <a:latin typeface="Times New Roman" panose="02020603050405020304" pitchFamily="18" charset="0"/>
                <a:cs typeface="Times New Roman" panose="02020603050405020304" pitchFamily="18" charset="0"/>
              </a:rPr>
              <a:t>Testing</a:t>
            </a:r>
            <a:endParaRPr lang="zh-CN" altLang="en-US" sz="1600" dirty="0">
              <a:latin typeface="Times New Roman" panose="02020603050405020304" pitchFamily="18" charset="0"/>
              <a:cs typeface="Times New Roman" panose="02020603050405020304" pitchFamily="18" charset="0"/>
            </a:endParaRPr>
          </a:p>
        </p:txBody>
      </p:sp>
      <p:cxnSp>
        <p:nvCxnSpPr>
          <p:cNvPr id="199" name="直接箭头连接符 198"/>
          <p:cNvCxnSpPr>
            <a:cxnSpLocks noChangeAspect="1"/>
          </p:cNvCxnSpPr>
          <p:nvPr/>
        </p:nvCxnSpPr>
        <p:spPr>
          <a:xfrm>
            <a:off x="9541256" y="5896280"/>
            <a:ext cx="1713570"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a:cxnSpLocks noChangeAspect="1"/>
          </p:cNvCxnSpPr>
          <p:nvPr/>
        </p:nvCxnSpPr>
        <p:spPr>
          <a:xfrm flipH="1" flipV="1">
            <a:off x="6814111" y="5891032"/>
            <a:ext cx="175403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cxnSpLocks noChangeAspect="1"/>
          </p:cNvCxnSpPr>
          <p:nvPr/>
        </p:nvCxnSpPr>
        <p:spPr>
          <a:xfrm>
            <a:off x="6533308" y="5683985"/>
            <a:ext cx="0" cy="426075"/>
          </a:xfrm>
          <a:prstGeom prst="line">
            <a:avLst/>
          </a:prstGeom>
          <a:ln w="25400"/>
        </p:spPr>
        <p:style>
          <a:lnRef idx="3">
            <a:schemeClr val="dk1"/>
          </a:lnRef>
          <a:fillRef idx="0">
            <a:schemeClr val="dk1"/>
          </a:fillRef>
          <a:effectRef idx="2">
            <a:schemeClr val="dk1"/>
          </a:effectRef>
          <a:fontRef idx="minor">
            <a:schemeClr val="tx1"/>
          </a:fontRef>
        </p:style>
      </p:cxnSp>
      <p:cxnSp>
        <p:nvCxnSpPr>
          <p:cNvPr id="209" name="直接连接符 208"/>
          <p:cNvCxnSpPr>
            <a:cxnSpLocks noChangeAspect="1"/>
          </p:cNvCxnSpPr>
          <p:nvPr/>
        </p:nvCxnSpPr>
        <p:spPr>
          <a:xfrm>
            <a:off x="6818319" y="5683985"/>
            <a:ext cx="0" cy="426075"/>
          </a:xfrm>
          <a:prstGeom prst="line">
            <a:avLst/>
          </a:prstGeom>
          <a:ln w="25400"/>
        </p:spPr>
        <p:style>
          <a:lnRef idx="3">
            <a:schemeClr val="dk1"/>
          </a:lnRef>
          <a:fillRef idx="0">
            <a:schemeClr val="dk1"/>
          </a:fillRef>
          <a:effectRef idx="2">
            <a:schemeClr val="dk1"/>
          </a:effectRef>
          <a:fontRef idx="minor">
            <a:schemeClr val="tx1"/>
          </a:fontRef>
        </p:style>
      </p:cxnSp>
      <p:cxnSp>
        <p:nvCxnSpPr>
          <p:cNvPr id="221" name="直接连接符 220"/>
          <p:cNvCxnSpPr>
            <a:cxnSpLocks noChangeAspect="1"/>
          </p:cNvCxnSpPr>
          <p:nvPr/>
        </p:nvCxnSpPr>
        <p:spPr>
          <a:xfrm>
            <a:off x="11252336" y="5691387"/>
            <a:ext cx="0" cy="426075"/>
          </a:xfrm>
          <a:prstGeom prst="line">
            <a:avLst/>
          </a:prstGeom>
          <a:ln w="25400"/>
        </p:spPr>
        <p:style>
          <a:lnRef idx="3">
            <a:schemeClr val="dk1"/>
          </a:lnRef>
          <a:fillRef idx="0">
            <a:schemeClr val="dk1"/>
          </a:fillRef>
          <a:effectRef idx="2">
            <a:schemeClr val="dk1"/>
          </a:effectRef>
          <a:fontRef idx="minor">
            <a:schemeClr val="tx1"/>
          </a:fontRef>
        </p:style>
      </p:cxnSp>
      <p:sp>
        <p:nvSpPr>
          <p:cNvPr id="227" name="矩形 226"/>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78" name="文本框 177"/>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Pipeline</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88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sp>
        <p:nvSpPr>
          <p:cNvPr id="190" name="矩形 189"/>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Local point description</a:t>
            </a:r>
            <a:endParaRPr lang="en-US" altLang="zh-CN" sz="2000" dirty="0">
              <a:latin typeface="Times New Roman" panose="02020603050405020304" pitchFamily="18" charset="0"/>
              <a:cs typeface="Times New Roman" panose="02020603050405020304" pitchFamily="18" charset="0"/>
            </a:endParaRPr>
          </a:p>
        </p:txBody>
      </p:sp>
      <p:grpSp>
        <p:nvGrpSpPr>
          <p:cNvPr id="5" name="组合 4"/>
          <p:cNvGrpSpPr>
            <a:grpSpLocks noChangeAspect="1"/>
          </p:cNvGrpSpPr>
          <p:nvPr/>
        </p:nvGrpSpPr>
        <p:grpSpPr>
          <a:xfrm>
            <a:off x="174171" y="1781488"/>
            <a:ext cx="11584907" cy="4228307"/>
            <a:chOff x="-1964657" y="6045040"/>
            <a:chExt cx="28568092" cy="10426902"/>
          </a:xfrm>
        </p:grpSpPr>
        <p:pic>
          <p:nvPicPr>
            <p:cNvPr id="192" name="图片 19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37982" y="12970659"/>
              <a:ext cx="8108572" cy="3044572"/>
            </a:xfrm>
            <a:prstGeom prst="rect">
              <a:avLst/>
            </a:prstGeom>
          </p:spPr>
        </p:pic>
        <p:pic>
          <p:nvPicPr>
            <p:cNvPr id="193" name="图片 19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37982" y="10070223"/>
              <a:ext cx="8108572" cy="3044572"/>
            </a:xfrm>
            <a:prstGeom prst="rect">
              <a:avLst/>
            </a:prstGeom>
          </p:spPr>
        </p:pic>
        <p:pic>
          <p:nvPicPr>
            <p:cNvPr id="194" name="图片 19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37982" y="7171350"/>
              <a:ext cx="8108572" cy="3044572"/>
            </a:xfrm>
            <a:prstGeom prst="rect">
              <a:avLst/>
            </a:prstGeom>
          </p:spPr>
        </p:pic>
        <p:sp>
          <p:nvSpPr>
            <p:cNvPr id="195" name="文本框 194"/>
            <p:cNvSpPr txBox="1">
              <a:spLocks noChangeAspect="1"/>
            </p:cNvSpPr>
            <p:nvPr/>
          </p:nvSpPr>
          <p:spPr>
            <a:xfrm>
              <a:off x="12488649" y="6399971"/>
              <a:ext cx="4452570"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Spin Images</a:t>
              </a:r>
              <a:endParaRPr lang="zh-CN" altLang="en-US" sz="2000" dirty="0">
                <a:latin typeface="Times New Roman" panose="02020603050405020304" pitchFamily="18" charset="0"/>
                <a:cs typeface="Times New Roman" panose="02020603050405020304" pitchFamily="18" charset="0"/>
              </a:endParaRPr>
            </a:p>
          </p:txBody>
        </p:sp>
        <p:pic>
          <p:nvPicPr>
            <p:cNvPr id="196" name="图片 19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964657" y="6287958"/>
              <a:ext cx="6655103" cy="3381913"/>
            </a:xfrm>
            <a:prstGeom prst="rect">
              <a:avLst/>
            </a:prstGeom>
          </p:spPr>
        </p:pic>
        <p:sp>
          <p:nvSpPr>
            <p:cNvPr id="197" name="文本框 196"/>
            <p:cNvSpPr txBox="1">
              <a:spLocks noChangeAspect="1"/>
            </p:cNvSpPr>
            <p:nvPr/>
          </p:nvSpPr>
          <p:spPr>
            <a:xfrm>
              <a:off x="19319272" y="6399971"/>
              <a:ext cx="6619935"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Unique Shape Context</a:t>
              </a:r>
              <a:endParaRPr lang="zh-CN" altLang="en-US" sz="2400" dirty="0">
                <a:latin typeface="Times New Roman" panose="02020603050405020304" pitchFamily="18" charset="0"/>
                <a:cs typeface="Times New Roman" panose="02020603050405020304" pitchFamily="18" charset="0"/>
              </a:endParaRPr>
            </a:p>
          </p:txBody>
        </p:sp>
        <p:sp>
          <p:nvSpPr>
            <p:cNvPr id="198" name="文本框 197"/>
            <p:cNvSpPr txBox="1">
              <a:spLocks noChangeAspect="1"/>
            </p:cNvSpPr>
            <p:nvPr/>
          </p:nvSpPr>
          <p:spPr>
            <a:xfrm>
              <a:off x="5408211" y="6399971"/>
              <a:ext cx="3090795"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SI-HKS</a:t>
              </a:r>
              <a:endParaRPr lang="zh-CN" altLang="en-US" sz="3200" dirty="0">
                <a:latin typeface="Times New Roman" panose="02020603050405020304" pitchFamily="18" charset="0"/>
                <a:cs typeface="Times New Roman" panose="02020603050405020304" pitchFamily="18" charset="0"/>
              </a:endParaRPr>
            </a:p>
          </p:txBody>
        </p:sp>
        <p:pic>
          <p:nvPicPr>
            <p:cNvPr id="199" name="图片 19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23038" y="7171350"/>
              <a:ext cx="8108572" cy="3044572"/>
            </a:xfrm>
            <a:prstGeom prst="rect">
              <a:avLst/>
            </a:prstGeom>
          </p:spPr>
        </p:pic>
        <p:pic>
          <p:nvPicPr>
            <p:cNvPr id="200" name="图片 19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20405" y="10070223"/>
              <a:ext cx="8108572" cy="3044572"/>
            </a:xfrm>
            <a:prstGeom prst="rect">
              <a:avLst/>
            </a:prstGeom>
          </p:spPr>
        </p:pic>
        <p:pic>
          <p:nvPicPr>
            <p:cNvPr id="201" name="图片 20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05716" y="12970659"/>
              <a:ext cx="8108572" cy="3044572"/>
            </a:xfrm>
            <a:prstGeom prst="rect">
              <a:avLst/>
            </a:prstGeom>
          </p:spPr>
        </p:pic>
        <p:pic>
          <p:nvPicPr>
            <p:cNvPr id="202" name="图片 20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8896" y="9669475"/>
              <a:ext cx="3239731" cy="3123433"/>
            </a:xfrm>
            <a:prstGeom prst="rect">
              <a:avLst/>
            </a:prstGeom>
          </p:spPr>
        </p:pic>
        <p:pic>
          <p:nvPicPr>
            <p:cNvPr id="203" name="图片 202"/>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22993" y="12740433"/>
              <a:ext cx="2700570" cy="3163982"/>
            </a:xfrm>
            <a:prstGeom prst="rect">
              <a:avLst/>
            </a:prstGeom>
          </p:spPr>
        </p:pic>
        <p:pic>
          <p:nvPicPr>
            <p:cNvPr id="204" name="图片 20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8475686" y="7174682"/>
              <a:ext cx="8108572" cy="3044572"/>
            </a:xfrm>
            <a:prstGeom prst="rect">
              <a:avLst/>
            </a:prstGeom>
          </p:spPr>
        </p:pic>
        <p:pic>
          <p:nvPicPr>
            <p:cNvPr id="205" name="图片 20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8494863" y="12965764"/>
              <a:ext cx="8108572" cy="3044572"/>
            </a:xfrm>
            <a:prstGeom prst="rect">
              <a:avLst/>
            </a:prstGeom>
          </p:spPr>
        </p:pic>
        <p:pic>
          <p:nvPicPr>
            <p:cNvPr id="206" name="图片 20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8485275" y="10073555"/>
              <a:ext cx="8108572" cy="3044572"/>
            </a:xfrm>
            <a:prstGeom prst="rect">
              <a:avLst/>
            </a:prstGeom>
          </p:spPr>
        </p:pic>
        <p:sp>
          <p:nvSpPr>
            <p:cNvPr id="207" name="文本框 206"/>
            <p:cNvSpPr txBox="1">
              <a:spLocks noChangeAspect="1"/>
            </p:cNvSpPr>
            <p:nvPr/>
          </p:nvSpPr>
          <p:spPr>
            <a:xfrm rot="16200000">
              <a:off x="-2499313" y="10900236"/>
              <a:ext cx="4521199"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Noise</a:t>
              </a:r>
              <a:endParaRPr lang="zh-CN" altLang="en-US" sz="4800" dirty="0">
                <a:latin typeface="Times New Roman" panose="02020603050405020304" pitchFamily="18" charset="0"/>
                <a:cs typeface="Times New Roman" panose="02020603050405020304" pitchFamily="18" charset="0"/>
              </a:endParaRPr>
            </a:p>
          </p:txBody>
        </p:sp>
        <p:sp>
          <p:nvSpPr>
            <p:cNvPr id="208" name="文本框 207"/>
            <p:cNvSpPr txBox="1">
              <a:spLocks noChangeAspect="1"/>
            </p:cNvSpPr>
            <p:nvPr/>
          </p:nvSpPr>
          <p:spPr>
            <a:xfrm rot="16200000">
              <a:off x="-2496801" y="7974502"/>
              <a:ext cx="4521201"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Original</a:t>
              </a:r>
              <a:endParaRPr lang="zh-CN" altLang="en-US" sz="3600" dirty="0">
                <a:latin typeface="Times New Roman" panose="02020603050405020304" pitchFamily="18" charset="0"/>
                <a:cs typeface="Times New Roman" panose="02020603050405020304" pitchFamily="18" charset="0"/>
              </a:endParaRPr>
            </a:p>
          </p:txBody>
        </p:sp>
        <p:sp>
          <p:nvSpPr>
            <p:cNvPr id="209" name="文本框 208"/>
            <p:cNvSpPr txBox="1">
              <a:spLocks noChangeAspect="1"/>
            </p:cNvSpPr>
            <p:nvPr/>
          </p:nvSpPr>
          <p:spPr>
            <a:xfrm rot="16200000">
              <a:off x="-2501947" y="13880203"/>
              <a:ext cx="4521201"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Holes</a:t>
              </a:r>
              <a:endParaRPr lang="zh-CN" alt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2865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sp>
        <p:nvSpPr>
          <p:cNvPr id="190" name="矩形 189"/>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Random forest regression</a:t>
            </a:r>
            <a:endParaRPr lang="en-US" altLang="zh-CN" sz="20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306" y="2505596"/>
            <a:ext cx="11254191" cy="2237426"/>
          </a:xfrm>
          <a:prstGeom prst="rect">
            <a:avLst/>
          </a:prstGeom>
        </p:spPr>
      </p:pic>
    </p:spTree>
    <p:extLst>
      <p:ext uri="{BB962C8B-B14F-4D97-AF65-F5344CB8AC3E}">
        <p14:creationId xmlns:p14="http://schemas.microsoft.com/office/powerpoint/2010/main" val="123201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pic>
        <p:nvPicPr>
          <p:cNvPr id="22" name="图片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8420" y="2721603"/>
            <a:ext cx="4310748" cy="2504339"/>
          </a:xfrm>
          <a:prstGeom prst="rect">
            <a:avLst/>
          </a:prstGeom>
        </p:spPr>
      </p:pic>
      <p:pic>
        <p:nvPicPr>
          <p:cNvPr id="23" name="图片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4305" y="2720417"/>
            <a:ext cx="4286838" cy="2500655"/>
          </a:xfrm>
          <a:prstGeom prst="rect">
            <a:avLst/>
          </a:prstGeom>
        </p:spPr>
      </p:pic>
      <p:grpSp>
        <p:nvGrpSpPr>
          <p:cNvPr id="24" name="组合 23"/>
          <p:cNvGrpSpPr>
            <a:grpSpLocks noChangeAspect="1"/>
          </p:cNvGrpSpPr>
          <p:nvPr/>
        </p:nvGrpSpPr>
        <p:grpSpPr>
          <a:xfrm rot="4687159">
            <a:off x="4874199" y="2595153"/>
            <a:ext cx="3197801" cy="2609349"/>
            <a:chOff x="14342806" y="-3319991"/>
            <a:chExt cx="21161185" cy="17267155"/>
          </a:xfrm>
        </p:grpSpPr>
        <p:sp>
          <p:nvSpPr>
            <p:cNvPr id="25" name="椭圆 24"/>
            <p:cNvSpPr>
              <a:spLocks noChangeAspect="1"/>
            </p:cNvSpPr>
            <p:nvPr/>
          </p:nvSpPr>
          <p:spPr>
            <a:xfrm rot="20730917">
              <a:off x="14801474" y="10170056"/>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rot="20721697">
              <a:off x="16847213" y="9608852"/>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4342806" y="792178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rot="72110">
              <a:off x="19686666" y="1266058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22447606" y="104962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23085461" y="119584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23750261" y="1018678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rot="1023262">
              <a:off x="23390261" y="8485316"/>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22342573" y="824173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22304987" y="611863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20305456" y="411643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rot="20374467">
              <a:off x="15472654" y="8590459"/>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rot="697591">
              <a:off x="17899048" y="12244549"/>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9585567" y="11540228"/>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1029356" y="11925184"/>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rot="343800">
              <a:off x="19585567" y="13587164"/>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rot="1623615">
              <a:off x="21303831" y="13050359"/>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19941556" y="8834452"/>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rot="20885217">
              <a:off x="19646617" y="72655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20562295" y="108562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18351856" y="8393359"/>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18523085" y="6501889"/>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6038256" y="64234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18381406" y="48928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rot="1101712">
              <a:off x="20202275" y="5869324"/>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1304606" y="744553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rot="421641">
              <a:off x="21417396" y="9378959"/>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rot="20250706">
              <a:off x="15764301" y="12283234"/>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rot="20440103">
              <a:off x="16218257" y="11161270"/>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sp>
          <p:nvSpPr>
            <p:cNvPr id="54" name="椭圆 53"/>
            <p:cNvSpPr>
              <a:spLocks noChangeAspect="1"/>
            </p:cNvSpPr>
            <p:nvPr/>
          </p:nvSpPr>
          <p:spPr>
            <a:xfrm>
              <a:off x="18171856" y="9318237"/>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椭圆 54"/>
            <p:cNvSpPr>
              <a:spLocks noChangeAspect="1"/>
            </p:cNvSpPr>
            <p:nvPr/>
          </p:nvSpPr>
          <p:spPr>
            <a:xfrm>
              <a:off x="17312656" y="792178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5"/>
            <p:cNvSpPr>
              <a:spLocks noChangeAspect="1"/>
            </p:cNvSpPr>
            <p:nvPr/>
          </p:nvSpPr>
          <p:spPr>
            <a:xfrm>
              <a:off x="19123708" y="103162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椭圆 56"/>
            <p:cNvSpPr>
              <a:spLocks noChangeAspect="1"/>
            </p:cNvSpPr>
            <p:nvPr/>
          </p:nvSpPr>
          <p:spPr>
            <a:xfrm rot="435860">
              <a:off x="18210275" y="11146843"/>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sp>
          <p:nvSpPr>
            <p:cNvPr id="58" name="椭圆 57"/>
            <p:cNvSpPr>
              <a:spLocks noChangeAspect="1"/>
            </p:cNvSpPr>
            <p:nvPr/>
          </p:nvSpPr>
          <p:spPr>
            <a:xfrm rot="1216896">
              <a:off x="17313185" y="13499103"/>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cxnSp>
          <p:nvCxnSpPr>
            <p:cNvPr id="59" name="直接连接符 58"/>
            <p:cNvCxnSpPr>
              <a:stCxn id="35" idx="4"/>
              <a:endCxn id="49" idx="0"/>
            </p:cNvCxnSpPr>
            <p:nvPr/>
          </p:nvCxnSpPr>
          <p:spPr>
            <a:xfrm flipH="1">
              <a:off x="20438978" y="4476431"/>
              <a:ext cx="46478" cy="1402058"/>
            </a:xfrm>
            <a:prstGeom prst="line">
              <a:avLst/>
            </a:prstGeom>
            <a:ln w="12700"/>
          </p:spPr>
          <p:style>
            <a:lnRef idx="3">
              <a:schemeClr val="dk1"/>
            </a:lnRef>
            <a:fillRef idx="0">
              <a:schemeClr val="dk1"/>
            </a:fillRef>
            <a:effectRef idx="2">
              <a:schemeClr val="dk1"/>
            </a:effectRef>
            <a:fontRef idx="minor">
              <a:schemeClr val="tx1"/>
            </a:fontRef>
          </p:style>
        </p:cxnSp>
        <p:cxnSp>
          <p:nvCxnSpPr>
            <p:cNvPr id="60" name="直接连接符 59"/>
            <p:cNvCxnSpPr>
              <a:stCxn id="35" idx="5"/>
              <a:endCxn id="34" idx="1"/>
            </p:cNvCxnSpPr>
            <p:nvPr/>
          </p:nvCxnSpPr>
          <p:spPr>
            <a:xfrm>
              <a:off x="20612735" y="4423710"/>
              <a:ext cx="1744973" cy="1747642"/>
            </a:xfrm>
            <a:prstGeom prst="line">
              <a:avLst/>
            </a:prstGeom>
            <a:ln w="12700"/>
          </p:spPr>
          <p:style>
            <a:lnRef idx="3">
              <a:schemeClr val="dk1"/>
            </a:lnRef>
            <a:fillRef idx="0">
              <a:schemeClr val="dk1"/>
            </a:fillRef>
            <a:effectRef idx="2">
              <a:schemeClr val="dk1"/>
            </a:effectRef>
            <a:fontRef idx="minor">
              <a:schemeClr val="tx1"/>
            </a:fontRef>
          </p:style>
        </p:cxnSp>
        <p:cxnSp>
          <p:nvCxnSpPr>
            <p:cNvPr id="61" name="直接连接符 60"/>
            <p:cNvCxnSpPr>
              <a:stCxn id="35" idx="3"/>
              <a:endCxn id="48" idx="6"/>
            </p:cNvCxnSpPr>
            <p:nvPr/>
          </p:nvCxnSpPr>
          <p:spPr>
            <a:xfrm flipH="1">
              <a:off x="18741406" y="4423710"/>
              <a:ext cx="1616771" cy="649121"/>
            </a:xfrm>
            <a:prstGeom prst="line">
              <a:avLst/>
            </a:prstGeom>
            <a:ln w="12700"/>
          </p:spPr>
          <p:style>
            <a:lnRef idx="3">
              <a:schemeClr val="dk1"/>
            </a:lnRef>
            <a:fillRef idx="0">
              <a:schemeClr val="dk1"/>
            </a:fillRef>
            <a:effectRef idx="2">
              <a:schemeClr val="dk1"/>
            </a:effectRef>
            <a:fontRef idx="minor">
              <a:schemeClr val="tx1"/>
            </a:fontRef>
          </p:style>
        </p:cxnSp>
        <p:cxnSp>
          <p:nvCxnSpPr>
            <p:cNvPr id="62" name="直接连接符 61"/>
            <p:cNvCxnSpPr>
              <a:stCxn id="49" idx="4"/>
              <a:endCxn id="43" idx="7"/>
            </p:cNvCxnSpPr>
            <p:nvPr/>
          </p:nvCxnSpPr>
          <p:spPr>
            <a:xfrm flipH="1">
              <a:off x="19924881" y="6220159"/>
              <a:ext cx="400691" cy="1074561"/>
            </a:xfrm>
            <a:prstGeom prst="line">
              <a:avLst/>
            </a:prstGeom>
            <a:ln w="12700"/>
          </p:spPr>
          <p:style>
            <a:lnRef idx="3">
              <a:schemeClr val="dk1"/>
            </a:lnRef>
            <a:fillRef idx="0">
              <a:schemeClr val="dk1"/>
            </a:fillRef>
            <a:effectRef idx="2">
              <a:schemeClr val="dk1"/>
            </a:effectRef>
            <a:fontRef idx="minor">
              <a:schemeClr val="tx1"/>
            </a:fontRef>
          </p:style>
        </p:cxnSp>
        <p:cxnSp>
          <p:nvCxnSpPr>
            <p:cNvPr id="63" name="直接连接符 62"/>
            <p:cNvCxnSpPr>
              <a:stCxn id="48" idx="4"/>
              <a:endCxn id="46" idx="0"/>
            </p:cNvCxnSpPr>
            <p:nvPr/>
          </p:nvCxnSpPr>
          <p:spPr>
            <a:xfrm>
              <a:off x="18561406" y="5252831"/>
              <a:ext cx="141679" cy="1249058"/>
            </a:xfrm>
            <a:prstGeom prst="line">
              <a:avLst/>
            </a:prstGeom>
            <a:ln w="12700"/>
          </p:spPr>
          <p:style>
            <a:lnRef idx="3">
              <a:schemeClr val="dk1"/>
            </a:lnRef>
            <a:fillRef idx="0">
              <a:schemeClr val="dk1"/>
            </a:fillRef>
            <a:effectRef idx="2">
              <a:schemeClr val="dk1"/>
            </a:effectRef>
            <a:fontRef idx="minor">
              <a:schemeClr val="tx1"/>
            </a:fontRef>
          </p:style>
        </p:cxnSp>
        <p:cxnSp>
          <p:nvCxnSpPr>
            <p:cNvPr id="64" name="直接连接符 63"/>
            <p:cNvCxnSpPr>
              <a:stCxn id="48" idx="5"/>
              <a:endCxn id="49" idx="2"/>
            </p:cNvCxnSpPr>
            <p:nvPr/>
          </p:nvCxnSpPr>
          <p:spPr>
            <a:xfrm>
              <a:off x="18688685" y="5200110"/>
              <a:ext cx="1522755" cy="792511"/>
            </a:xfrm>
            <a:prstGeom prst="line">
              <a:avLst/>
            </a:prstGeom>
            <a:ln w="12700"/>
          </p:spPr>
          <p:style>
            <a:lnRef idx="3">
              <a:schemeClr val="dk1"/>
            </a:lnRef>
            <a:fillRef idx="0">
              <a:schemeClr val="dk1"/>
            </a:fillRef>
            <a:effectRef idx="2">
              <a:schemeClr val="dk1"/>
            </a:effectRef>
            <a:fontRef idx="minor">
              <a:schemeClr val="tx1"/>
            </a:fontRef>
          </p:style>
        </p:cxnSp>
        <p:cxnSp>
          <p:nvCxnSpPr>
            <p:cNvPr id="65" name="直接连接符 64"/>
            <p:cNvCxnSpPr>
              <a:stCxn id="34" idx="4"/>
              <a:endCxn id="33" idx="0"/>
            </p:cNvCxnSpPr>
            <p:nvPr/>
          </p:nvCxnSpPr>
          <p:spPr>
            <a:xfrm>
              <a:off x="22484987" y="6478631"/>
              <a:ext cx="37586" cy="1763100"/>
            </a:xfrm>
            <a:prstGeom prst="line">
              <a:avLst/>
            </a:prstGeom>
            <a:ln w="12700"/>
          </p:spPr>
          <p:style>
            <a:lnRef idx="3">
              <a:schemeClr val="dk1"/>
            </a:lnRef>
            <a:fillRef idx="0">
              <a:schemeClr val="dk1"/>
            </a:fillRef>
            <a:effectRef idx="2">
              <a:schemeClr val="dk1"/>
            </a:effectRef>
            <a:fontRef idx="minor">
              <a:schemeClr val="tx1"/>
            </a:fontRef>
          </p:style>
        </p:cxnSp>
        <p:cxnSp>
          <p:nvCxnSpPr>
            <p:cNvPr id="66" name="直接连接符 65"/>
            <p:cNvCxnSpPr>
              <a:stCxn id="49" idx="6"/>
              <a:endCxn id="34" idx="2"/>
            </p:cNvCxnSpPr>
            <p:nvPr/>
          </p:nvCxnSpPr>
          <p:spPr>
            <a:xfrm>
              <a:off x="20553110" y="6106027"/>
              <a:ext cx="1751877" cy="192604"/>
            </a:xfrm>
            <a:prstGeom prst="line">
              <a:avLst/>
            </a:prstGeom>
            <a:ln w="12700"/>
          </p:spPr>
          <p:style>
            <a:lnRef idx="3">
              <a:schemeClr val="dk1"/>
            </a:lnRef>
            <a:fillRef idx="0">
              <a:schemeClr val="dk1"/>
            </a:fillRef>
            <a:effectRef idx="2">
              <a:schemeClr val="dk1"/>
            </a:effectRef>
            <a:fontRef idx="minor">
              <a:schemeClr val="tx1"/>
            </a:fontRef>
          </p:style>
        </p:cxnSp>
        <p:cxnSp>
          <p:nvCxnSpPr>
            <p:cNvPr id="67" name="直接连接符 66"/>
            <p:cNvCxnSpPr>
              <a:stCxn id="34" idx="5"/>
              <a:endCxn id="32" idx="0"/>
            </p:cNvCxnSpPr>
            <p:nvPr/>
          </p:nvCxnSpPr>
          <p:spPr>
            <a:xfrm>
              <a:off x="22612266" y="6425910"/>
              <a:ext cx="1010785" cy="2067321"/>
            </a:xfrm>
            <a:prstGeom prst="line">
              <a:avLst/>
            </a:prstGeom>
            <a:ln w="12700"/>
          </p:spPr>
          <p:style>
            <a:lnRef idx="3">
              <a:schemeClr val="dk1"/>
            </a:lnRef>
            <a:fillRef idx="0">
              <a:schemeClr val="dk1"/>
            </a:fillRef>
            <a:effectRef idx="2">
              <a:schemeClr val="dk1"/>
            </a:effectRef>
            <a:fontRef idx="minor">
              <a:schemeClr val="tx1"/>
            </a:fontRef>
          </p:style>
        </p:cxnSp>
        <p:cxnSp>
          <p:nvCxnSpPr>
            <p:cNvPr id="68" name="直接连接符 67"/>
            <p:cNvCxnSpPr>
              <a:stCxn id="33" idx="6"/>
              <a:endCxn id="32" idx="2"/>
            </p:cNvCxnSpPr>
            <p:nvPr/>
          </p:nvCxnSpPr>
          <p:spPr>
            <a:xfrm>
              <a:off x="22702573" y="8421731"/>
              <a:ext cx="695603" cy="190795"/>
            </a:xfrm>
            <a:prstGeom prst="line">
              <a:avLst/>
            </a:prstGeom>
            <a:ln w="12700"/>
          </p:spPr>
          <p:style>
            <a:lnRef idx="3">
              <a:schemeClr val="dk1"/>
            </a:lnRef>
            <a:fillRef idx="0">
              <a:schemeClr val="dk1"/>
            </a:fillRef>
            <a:effectRef idx="2">
              <a:schemeClr val="dk1"/>
            </a:effectRef>
            <a:fontRef idx="minor">
              <a:schemeClr val="tx1"/>
            </a:fontRef>
          </p:style>
        </p:cxnSp>
        <p:cxnSp>
          <p:nvCxnSpPr>
            <p:cNvPr id="69" name="直接连接符 68"/>
            <p:cNvCxnSpPr>
              <a:stCxn id="27" idx="5"/>
              <a:endCxn id="25" idx="0"/>
            </p:cNvCxnSpPr>
            <p:nvPr/>
          </p:nvCxnSpPr>
          <p:spPr>
            <a:xfrm>
              <a:off x="14650085" y="8229060"/>
              <a:ext cx="286367" cy="1946717"/>
            </a:xfrm>
            <a:prstGeom prst="line">
              <a:avLst/>
            </a:prstGeom>
            <a:ln w="12700"/>
          </p:spPr>
          <p:style>
            <a:lnRef idx="3">
              <a:schemeClr val="dk1"/>
            </a:lnRef>
            <a:fillRef idx="0">
              <a:schemeClr val="dk1"/>
            </a:fillRef>
            <a:effectRef idx="2">
              <a:schemeClr val="dk1"/>
            </a:effectRef>
            <a:fontRef idx="minor">
              <a:schemeClr val="tx1"/>
            </a:fontRef>
          </p:style>
        </p:cxnSp>
        <p:cxnSp>
          <p:nvCxnSpPr>
            <p:cNvPr id="70" name="直接连接符 69"/>
            <p:cNvCxnSpPr>
              <a:stCxn id="27" idx="6"/>
              <a:endCxn id="36" idx="1"/>
            </p:cNvCxnSpPr>
            <p:nvPr/>
          </p:nvCxnSpPr>
          <p:spPr>
            <a:xfrm>
              <a:off x="14702806" y="8101781"/>
              <a:ext cx="786152" cy="593821"/>
            </a:xfrm>
            <a:prstGeom prst="line">
              <a:avLst/>
            </a:prstGeom>
            <a:ln w="12700"/>
          </p:spPr>
          <p:style>
            <a:lnRef idx="3">
              <a:schemeClr val="dk1"/>
            </a:lnRef>
            <a:fillRef idx="0">
              <a:schemeClr val="dk1"/>
            </a:fillRef>
            <a:effectRef idx="2">
              <a:schemeClr val="dk1"/>
            </a:effectRef>
            <a:fontRef idx="minor">
              <a:schemeClr val="tx1"/>
            </a:fontRef>
          </p:style>
        </p:cxnSp>
        <p:cxnSp>
          <p:nvCxnSpPr>
            <p:cNvPr id="71" name="直接连接符 70"/>
            <p:cNvCxnSpPr>
              <a:stCxn id="36" idx="3"/>
              <a:endCxn id="25" idx="7"/>
            </p:cNvCxnSpPr>
            <p:nvPr/>
          </p:nvCxnSpPr>
          <p:spPr>
            <a:xfrm flipH="1">
              <a:off x="15072872" y="8934155"/>
              <a:ext cx="504925" cy="1260832"/>
            </a:xfrm>
            <a:prstGeom prst="line">
              <a:avLst/>
            </a:prstGeom>
            <a:ln w="12700"/>
          </p:spPr>
          <p:style>
            <a:lnRef idx="3">
              <a:schemeClr val="dk1"/>
            </a:lnRef>
            <a:fillRef idx="0">
              <a:schemeClr val="dk1"/>
            </a:fillRef>
            <a:effectRef idx="2">
              <a:schemeClr val="dk1"/>
            </a:effectRef>
            <a:fontRef idx="minor">
              <a:schemeClr val="tx1"/>
            </a:fontRef>
          </p:style>
        </p:cxnSp>
        <p:cxnSp>
          <p:nvCxnSpPr>
            <p:cNvPr id="72" name="直接连接符 71"/>
            <p:cNvCxnSpPr>
              <a:stCxn id="55" idx="2"/>
              <a:endCxn id="36" idx="6"/>
            </p:cNvCxnSpPr>
            <p:nvPr/>
          </p:nvCxnSpPr>
          <p:spPr>
            <a:xfrm flipH="1">
              <a:off x="15821337" y="8101781"/>
              <a:ext cx="1491319" cy="605860"/>
            </a:xfrm>
            <a:prstGeom prst="line">
              <a:avLst/>
            </a:prstGeom>
            <a:ln w="12700"/>
          </p:spPr>
          <p:style>
            <a:lnRef idx="3">
              <a:schemeClr val="dk1"/>
            </a:lnRef>
            <a:fillRef idx="0">
              <a:schemeClr val="dk1"/>
            </a:fillRef>
            <a:effectRef idx="2">
              <a:schemeClr val="dk1"/>
            </a:effectRef>
            <a:fontRef idx="minor">
              <a:schemeClr val="tx1"/>
            </a:fontRef>
          </p:style>
        </p:cxnSp>
        <p:cxnSp>
          <p:nvCxnSpPr>
            <p:cNvPr id="73" name="直接连接符 72"/>
            <p:cNvCxnSpPr>
              <a:stCxn id="36" idx="5"/>
              <a:endCxn id="26" idx="1"/>
            </p:cNvCxnSpPr>
            <p:nvPr/>
          </p:nvCxnSpPr>
          <p:spPr>
            <a:xfrm>
              <a:off x="15816350" y="8845316"/>
              <a:ext cx="1055550" cy="852554"/>
            </a:xfrm>
            <a:prstGeom prst="line">
              <a:avLst/>
            </a:prstGeom>
            <a:ln w="12700"/>
          </p:spPr>
          <p:style>
            <a:lnRef idx="3">
              <a:schemeClr val="dk1"/>
            </a:lnRef>
            <a:fillRef idx="0">
              <a:schemeClr val="dk1"/>
            </a:fillRef>
            <a:effectRef idx="2">
              <a:schemeClr val="dk1"/>
            </a:effectRef>
            <a:fontRef idx="minor">
              <a:schemeClr val="tx1"/>
            </a:fontRef>
          </p:style>
        </p:cxnSp>
        <p:cxnSp>
          <p:nvCxnSpPr>
            <p:cNvPr id="74" name="直接连接符 73"/>
            <p:cNvCxnSpPr>
              <a:stCxn id="55" idx="4"/>
              <a:endCxn id="26" idx="7"/>
            </p:cNvCxnSpPr>
            <p:nvPr/>
          </p:nvCxnSpPr>
          <p:spPr>
            <a:xfrm flipH="1">
              <a:off x="17118195" y="8281781"/>
              <a:ext cx="374461" cy="1351758"/>
            </a:xfrm>
            <a:prstGeom prst="line">
              <a:avLst/>
            </a:prstGeom>
            <a:ln w="12700"/>
          </p:spPr>
          <p:style>
            <a:lnRef idx="3">
              <a:schemeClr val="dk1"/>
            </a:lnRef>
            <a:fillRef idx="0">
              <a:schemeClr val="dk1"/>
            </a:fillRef>
            <a:effectRef idx="2">
              <a:schemeClr val="dk1"/>
            </a:effectRef>
            <a:fontRef idx="minor">
              <a:schemeClr val="tx1"/>
            </a:fontRef>
          </p:style>
        </p:cxnSp>
        <p:cxnSp>
          <p:nvCxnSpPr>
            <p:cNvPr id="75" name="直接连接符 74"/>
            <p:cNvCxnSpPr>
              <a:stCxn id="42" idx="2"/>
              <a:endCxn id="54" idx="6"/>
            </p:cNvCxnSpPr>
            <p:nvPr/>
          </p:nvCxnSpPr>
          <p:spPr>
            <a:xfrm flipH="1">
              <a:off x="18531856" y="9014452"/>
              <a:ext cx="1409700" cy="483785"/>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76" name="直接连接符 75"/>
            <p:cNvCxnSpPr>
              <a:stCxn id="55" idx="5"/>
              <a:endCxn id="54" idx="1"/>
            </p:cNvCxnSpPr>
            <p:nvPr/>
          </p:nvCxnSpPr>
          <p:spPr>
            <a:xfrm>
              <a:off x="17619935" y="8229060"/>
              <a:ext cx="604642" cy="1141898"/>
            </a:xfrm>
            <a:prstGeom prst="line">
              <a:avLst/>
            </a:prstGeom>
            <a:ln w="12700"/>
          </p:spPr>
          <p:style>
            <a:lnRef idx="3">
              <a:schemeClr val="dk1"/>
            </a:lnRef>
            <a:fillRef idx="0">
              <a:schemeClr val="dk1"/>
            </a:fillRef>
            <a:effectRef idx="2">
              <a:schemeClr val="dk1"/>
            </a:effectRef>
            <a:fontRef idx="minor">
              <a:schemeClr val="tx1"/>
            </a:fontRef>
          </p:style>
        </p:cxnSp>
        <p:cxnSp>
          <p:nvCxnSpPr>
            <p:cNvPr id="77" name="直接连接符 76"/>
            <p:cNvCxnSpPr>
              <a:stCxn id="46" idx="5"/>
              <a:endCxn id="43" idx="1"/>
            </p:cNvCxnSpPr>
            <p:nvPr/>
          </p:nvCxnSpPr>
          <p:spPr>
            <a:xfrm>
              <a:off x="18830364" y="6809168"/>
              <a:ext cx="845442" cy="538099"/>
            </a:xfrm>
            <a:prstGeom prst="line">
              <a:avLst/>
            </a:prstGeom>
            <a:ln w="12700"/>
          </p:spPr>
          <p:style>
            <a:lnRef idx="3">
              <a:schemeClr val="dk1"/>
            </a:lnRef>
            <a:fillRef idx="0">
              <a:schemeClr val="dk1"/>
            </a:fillRef>
            <a:effectRef idx="2">
              <a:schemeClr val="dk1"/>
            </a:effectRef>
            <a:fontRef idx="minor">
              <a:schemeClr val="tx1"/>
            </a:fontRef>
          </p:style>
        </p:cxnSp>
        <p:cxnSp>
          <p:nvCxnSpPr>
            <p:cNvPr id="78" name="直接连接符 77"/>
            <p:cNvCxnSpPr>
              <a:stCxn id="46" idx="4"/>
              <a:endCxn id="45" idx="0"/>
            </p:cNvCxnSpPr>
            <p:nvPr/>
          </p:nvCxnSpPr>
          <p:spPr>
            <a:xfrm flipH="1">
              <a:off x="18531856" y="6861889"/>
              <a:ext cx="171229" cy="1531470"/>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79" name="直接连接符 78"/>
            <p:cNvCxnSpPr>
              <a:stCxn id="45" idx="4"/>
              <a:endCxn id="54" idx="7"/>
            </p:cNvCxnSpPr>
            <p:nvPr/>
          </p:nvCxnSpPr>
          <p:spPr>
            <a:xfrm flipH="1">
              <a:off x="18479135" y="8753359"/>
              <a:ext cx="52721" cy="617599"/>
            </a:xfrm>
            <a:prstGeom prst="line">
              <a:avLst/>
            </a:prstGeom>
            <a:ln w="12700"/>
          </p:spPr>
          <p:style>
            <a:lnRef idx="3">
              <a:schemeClr val="dk1"/>
            </a:lnRef>
            <a:fillRef idx="0">
              <a:schemeClr val="dk1"/>
            </a:fillRef>
            <a:effectRef idx="2">
              <a:schemeClr val="dk1"/>
            </a:effectRef>
            <a:fontRef idx="minor">
              <a:schemeClr val="tx1"/>
            </a:fontRef>
          </p:style>
        </p:cxnSp>
        <p:cxnSp>
          <p:nvCxnSpPr>
            <p:cNvPr id="80" name="直接连接符 79"/>
            <p:cNvCxnSpPr>
              <a:stCxn id="31" idx="2"/>
              <a:endCxn id="29" idx="7"/>
            </p:cNvCxnSpPr>
            <p:nvPr/>
          </p:nvCxnSpPr>
          <p:spPr>
            <a:xfrm flipH="1">
              <a:off x="22754885" y="10366781"/>
              <a:ext cx="995376" cy="182171"/>
            </a:xfrm>
            <a:prstGeom prst="line">
              <a:avLst/>
            </a:prstGeom>
            <a:ln w="12700"/>
          </p:spPr>
          <p:style>
            <a:lnRef idx="3">
              <a:schemeClr val="dk1"/>
            </a:lnRef>
            <a:fillRef idx="0">
              <a:schemeClr val="dk1"/>
            </a:fillRef>
            <a:effectRef idx="2">
              <a:schemeClr val="dk1"/>
            </a:effectRef>
            <a:fontRef idx="minor">
              <a:schemeClr val="tx1"/>
            </a:fontRef>
          </p:style>
        </p:cxnSp>
        <p:cxnSp>
          <p:nvCxnSpPr>
            <p:cNvPr id="81" name="直接连接符 80"/>
            <p:cNvCxnSpPr>
              <a:stCxn id="56" idx="6"/>
              <a:endCxn id="44" idx="2"/>
            </p:cNvCxnSpPr>
            <p:nvPr/>
          </p:nvCxnSpPr>
          <p:spPr>
            <a:xfrm>
              <a:off x="19483708" y="10496231"/>
              <a:ext cx="1078587" cy="540000"/>
            </a:xfrm>
            <a:prstGeom prst="line">
              <a:avLst/>
            </a:prstGeom>
            <a:ln w="12700"/>
          </p:spPr>
          <p:style>
            <a:lnRef idx="3">
              <a:schemeClr val="dk1"/>
            </a:lnRef>
            <a:fillRef idx="0">
              <a:schemeClr val="dk1"/>
            </a:fillRef>
            <a:effectRef idx="2">
              <a:schemeClr val="dk1"/>
            </a:effectRef>
            <a:fontRef idx="minor">
              <a:schemeClr val="tx1"/>
            </a:fontRef>
          </p:style>
        </p:cxnSp>
        <p:cxnSp>
          <p:nvCxnSpPr>
            <p:cNvPr id="82" name="直接连接符 81"/>
            <p:cNvCxnSpPr>
              <a:stCxn id="43" idx="6"/>
              <a:endCxn id="50" idx="2"/>
            </p:cNvCxnSpPr>
            <p:nvPr/>
          </p:nvCxnSpPr>
          <p:spPr>
            <a:xfrm>
              <a:off x="20002740" y="7408374"/>
              <a:ext cx="1301866" cy="217157"/>
            </a:xfrm>
            <a:prstGeom prst="line">
              <a:avLst/>
            </a:prstGeom>
            <a:ln w="12700"/>
          </p:spPr>
          <p:style>
            <a:lnRef idx="3">
              <a:schemeClr val="dk1"/>
            </a:lnRef>
            <a:fillRef idx="0">
              <a:schemeClr val="dk1"/>
            </a:fillRef>
            <a:effectRef idx="2">
              <a:schemeClr val="dk1"/>
            </a:effectRef>
            <a:fontRef idx="minor">
              <a:schemeClr val="tx1"/>
            </a:fontRef>
          </p:style>
        </p:cxnSp>
        <p:cxnSp>
          <p:nvCxnSpPr>
            <p:cNvPr id="83" name="直接连接符 82"/>
            <p:cNvCxnSpPr>
              <a:stCxn id="43" idx="4"/>
              <a:endCxn id="42" idx="0"/>
            </p:cNvCxnSpPr>
            <p:nvPr/>
          </p:nvCxnSpPr>
          <p:spPr>
            <a:xfrm>
              <a:off x="19863774" y="7621654"/>
              <a:ext cx="257782" cy="1212798"/>
            </a:xfrm>
            <a:prstGeom prst="line">
              <a:avLst/>
            </a:prstGeom>
            <a:ln w="12700"/>
          </p:spPr>
          <p:style>
            <a:lnRef idx="3">
              <a:schemeClr val="dk1"/>
            </a:lnRef>
            <a:fillRef idx="0">
              <a:schemeClr val="dk1"/>
            </a:fillRef>
            <a:effectRef idx="2">
              <a:schemeClr val="dk1"/>
            </a:effectRef>
            <a:fontRef idx="minor">
              <a:schemeClr val="tx1"/>
            </a:fontRef>
          </p:style>
        </p:cxnSp>
        <p:cxnSp>
          <p:nvCxnSpPr>
            <p:cNvPr id="84" name="直接连接符 83"/>
            <p:cNvCxnSpPr>
              <a:stCxn id="50" idx="3"/>
              <a:endCxn id="42" idx="7"/>
            </p:cNvCxnSpPr>
            <p:nvPr/>
          </p:nvCxnSpPr>
          <p:spPr>
            <a:xfrm flipH="1">
              <a:off x="20248835" y="7752810"/>
              <a:ext cx="1108492" cy="1134363"/>
            </a:xfrm>
            <a:prstGeom prst="line">
              <a:avLst/>
            </a:prstGeom>
            <a:ln w="12700"/>
          </p:spPr>
          <p:style>
            <a:lnRef idx="3">
              <a:schemeClr val="dk1"/>
            </a:lnRef>
            <a:fillRef idx="0">
              <a:schemeClr val="dk1"/>
            </a:fillRef>
            <a:effectRef idx="2">
              <a:schemeClr val="dk1"/>
            </a:effectRef>
            <a:fontRef idx="minor">
              <a:schemeClr val="tx1"/>
            </a:fontRef>
          </p:style>
        </p:cxnSp>
        <p:cxnSp>
          <p:nvCxnSpPr>
            <p:cNvPr id="85" name="直接连接符 84"/>
            <p:cNvCxnSpPr>
              <a:stCxn id="45" idx="6"/>
              <a:endCxn id="42" idx="1"/>
            </p:cNvCxnSpPr>
            <p:nvPr/>
          </p:nvCxnSpPr>
          <p:spPr>
            <a:xfrm>
              <a:off x="18711856" y="8573359"/>
              <a:ext cx="1282421" cy="313814"/>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86" name="直接连接符 85"/>
            <p:cNvCxnSpPr>
              <a:stCxn id="51" idx="5"/>
              <a:endCxn id="29" idx="1"/>
            </p:cNvCxnSpPr>
            <p:nvPr/>
          </p:nvCxnSpPr>
          <p:spPr>
            <a:xfrm>
              <a:off x="21708147" y="9700854"/>
              <a:ext cx="792180" cy="848098"/>
            </a:xfrm>
            <a:prstGeom prst="line">
              <a:avLst/>
            </a:prstGeom>
            <a:ln w="12700"/>
          </p:spPr>
          <p:style>
            <a:lnRef idx="3">
              <a:schemeClr val="dk1"/>
            </a:lnRef>
            <a:fillRef idx="0">
              <a:schemeClr val="dk1"/>
            </a:fillRef>
            <a:effectRef idx="2">
              <a:schemeClr val="dk1"/>
            </a:effectRef>
            <a:fontRef idx="minor">
              <a:schemeClr val="tx1"/>
            </a:fontRef>
          </p:style>
        </p:cxnSp>
        <p:cxnSp>
          <p:nvCxnSpPr>
            <p:cNvPr id="87" name="直接连接符 86"/>
            <p:cNvCxnSpPr>
              <a:stCxn id="33" idx="3"/>
              <a:endCxn id="51" idx="7"/>
            </p:cNvCxnSpPr>
            <p:nvPr/>
          </p:nvCxnSpPr>
          <p:spPr>
            <a:xfrm flipH="1">
              <a:off x="21739291" y="8549010"/>
              <a:ext cx="656003" cy="899198"/>
            </a:xfrm>
            <a:prstGeom prst="line">
              <a:avLst/>
            </a:prstGeom>
            <a:ln w="12700"/>
          </p:spPr>
          <p:style>
            <a:lnRef idx="3">
              <a:schemeClr val="dk1"/>
            </a:lnRef>
            <a:fillRef idx="0">
              <a:schemeClr val="dk1"/>
            </a:fillRef>
            <a:effectRef idx="2">
              <a:schemeClr val="dk1"/>
            </a:effectRef>
            <a:fontRef idx="minor">
              <a:schemeClr val="tx1"/>
            </a:fontRef>
          </p:style>
        </p:cxnSp>
        <p:cxnSp>
          <p:nvCxnSpPr>
            <p:cNvPr id="88" name="直接连接符 87"/>
            <p:cNvCxnSpPr>
              <a:stCxn id="51" idx="4"/>
              <a:endCxn id="44" idx="7"/>
            </p:cNvCxnSpPr>
            <p:nvPr/>
          </p:nvCxnSpPr>
          <p:spPr>
            <a:xfrm flipH="1">
              <a:off x="20869574" y="9737607"/>
              <a:ext cx="705800" cy="1171345"/>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89" name="直接连接符 88"/>
            <p:cNvCxnSpPr>
              <a:stCxn id="42" idx="6"/>
              <a:endCxn id="51" idx="2"/>
            </p:cNvCxnSpPr>
            <p:nvPr/>
          </p:nvCxnSpPr>
          <p:spPr>
            <a:xfrm>
              <a:off x="20301556" y="9014452"/>
              <a:ext cx="1117192" cy="522485"/>
            </a:xfrm>
            <a:prstGeom prst="line">
              <a:avLst/>
            </a:prstGeom>
            <a:ln w="12700"/>
          </p:spPr>
          <p:style>
            <a:lnRef idx="3">
              <a:schemeClr val="dk1"/>
            </a:lnRef>
            <a:fillRef idx="0">
              <a:schemeClr val="dk1"/>
            </a:fillRef>
            <a:effectRef idx="2">
              <a:schemeClr val="dk1"/>
            </a:effectRef>
            <a:fontRef idx="minor">
              <a:schemeClr val="tx1"/>
            </a:fontRef>
          </p:style>
        </p:cxnSp>
        <p:cxnSp>
          <p:nvCxnSpPr>
            <p:cNvPr id="90" name="直接连接符 89"/>
            <p:cNvCxnSpPr>
              <a:stCxn id="42" idx="5"/>
              <a:endCxn id="44" idx="0"/>
            </p:cNvCxnSpPr>
            <p:nvPr/>
          </p:nvCxnSpPr>
          <p:spPr>
            <a:xfrm>
              <a:off x="20248835" y="9141731"/>
              <a:ext cx="493460" cy="1714500"/>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91" name="直接连接符 90"/>
            <p:cNvCxnSpPr>
              <a:stCxn id="47" idx="5"/>
              <a:endCxn id="55" idx="1"/>
            </p:cNvCxnSpPr>
            <p:nvPr/>
          </p:nvCxnSpPr>
          <p:spPr>
            <a:xfrm>
              <a:off x="16345535" y="6730710"/>
              <a:ext cx="1019842" cy="1243792"/>
            </a:xfrm>
            <a:prstGeom prst="line">
              <a:avLst/>
            </a:prstGeom>
            <a:ln w="12700"/>
          </p:spPr>
          <p:style>
            <a:lnRef idx="3">
              <a:schemeClr val="dk1"/>
            </a:lnRef>
            <a:fillRef idx="0">
              <a:schemeClr val="dk1"/>
            </a:fillRef>
            <a:effectRef idx="2">
              <a:schemeClr val="dk1"/>
            </a:effectRef>
            <a:fontRef idx="minor">
              <a:schemeClr val="tx1"/>
            </a:fontRef>
          </p:style>
        </p:cxnSp>
        <p:cxnSp>
          <p:nvCxnSpPr>
            <p:cNvPr id="92" name="直接连接符 91"/>
            <p:cNvCxnSpPr>
              <a:stCxn id="47" idx="4"/>
              <a:endCxn id="36" idx="7"/>
            </p:cNvCxnSpPr>
            <p:nvPr/>
          </p:nvCxnSpPr>
          <p:spPr>
            <a:xfrm flipH="1">
              <a:off x="15727511" y="6783431"/>
              <a:ext cx="490745" cy="1823332"/>
            </a:xfrm>
            <a:prstGeom prst="line">
              <a:avLst/>
            </a:prstGeom>
            <a:ln w="12700"/>
          </p:spPr>
          <p:style>
            <a:lnRef idx="3">
              <a:schemeClr val="dk1"/>
            </a:lnRef>
            <a:fillRef idx="0">
              <a:schemeClr val="dk1"/>
            </a:fillRef>
            <a:effectRef idx="2">
              <a:schemeClr val="dk1"/>
            </a:effectRef>
            <a:fontRef idx="minor">
              <a:schemeClr val="tx1"/>
            </a:fontRef>
          </p:style>
        </p:cxnSp>
        <p:cxnSp>
          <p:nvCxnSpPr>
            <p:cNvPr id="93" name="直接连接符 92"/>
            <p:cNvCxnSpPr>
              <a:stCxn id="46" idx="3"/>
              <a:endCxn id="55" idx="7"/>
            </p:cNvCxnSpPr>
            <p:nvPr/>
          </p:nvCxnSpPr>
          <p:spPr>
            <a:xfrm flipH="1">
              <a:off x="17619935" y="6809168"/>
              <a:ext cx="955871" cy="1165334"/>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94" name="直接连接符 93"/>
            <p:cNvCxnSpPr>
              <a:stCxn id="47" idx="3"/>
              <a:endCxn id="27" idx="7"/>
            </p:cNvCxnSpPr>
            <p:nvPr/>
          </p:nvCxnSpPr>
          <p:spPr>
            <a:xfrm flipH="1">
              <a:off x="14650085" y="6730710"/>
              <a:ext cx="1440892" cy="1243792"/>
            </a:xfrm>
            <a:prstGeom prst="line">
              <a:avLst/>
            </a:prstGeom>
            <a:ln w="12700"/>
          </p:spPr>
          <p:style>
            <a:lnRef idx="3">
              <a:schemeClr val="dk1"/>
            </a:lnRef>
            <a:fillRef idx="0">
              <a:schemeClr val="dk1"/>
            </a:fillRef>
            <a:effectRef idx="2">
              <a:schemeClr val="dk1"/>
            </a:effectRef>
            <a:fontRef idx="minor">
              <a:schemeClr val="tx1"/>
            </a:fontRef>
          </p:style>
        </p:cxnSp>
        <p:cxnSp>
          <p:nvCxnSpPr>
            <p:cNvPr id="95" name="直接连接符 94"/>
            <p:cNvCxnSpPr>
              <a:stCxn id="49" idx="3"/>
              <a:endCxn id="46" idx="6"/>
            </p:cNvCxnSpPr>
            <p:nvPr/>
          </p:nvCxnSpPr>
          <p:spPr>
            <a:xfrm flipH="1">
              <a:off x="18883085" y="6130028"/>
              <a:ext cx="1338296" cy="551861"/>
            </a:xfrm>
            <a:prstGeom prst="line">
              <a:avLst/>
            </a:prstGeom>
            <a:ln w="12700"/>
          </p:spPr>
          <p:style>
            <a:lnRef idx="3">
              <a:schemeClr val="dk1"/>
            </a:lnRef>
            <a:fillRef idx="0">
              <a:schemeClr val="dk1"/>
            </a:fillRef>
            <a:effectRef idx="2">
              <a:schemeClr val="dk1"/>
            </a:effectRef>
            <a:fontRef idx="minor">
              <a:schemeClr val="tx1"/>
            </a:fontRef>
          </p:style>
        </p:cxnSp>
        <p:cxnSp>
          <p:nvCxnSpPr>
            <p:cNvPr id="96" name="直接连接符 95"/>
            <p:cNvCxnSpPr>
              <a:stCxn id="43" idx="3"/>
              <a:endCxn id="45" idx="7"/>
            </p:cNvCxnSpPr>
            <p:nvPr/>
          </p:nvCxnSpPr>
          <p:spPr>
            <a:xfrm flipH="1">
              <a:off x="18659135" y="7596342"/>
              <a:ext cx="1069218" cy="849738"/>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97" name="直接连接符 96"/>
            <p:cNvCxnSpPr>
              <a:stCxn id="49" idx="5"/>
              <a:endCxn id="50" idx="1"/>
            </p:cNvCxnSpPr>
            <p:nvPr/>
          </p:nvCxnSpPr>
          <p:spPr>
            <a:xfrm>
              <a:off x="20462979" y="6210218"/>
              <a:ext cx="894348" cy="1288034"/>
            </a:xfrm>
            <a:prstGeom prst="line">
              <a:avLst/>
            </a:prstGeom>
            <a:ln w="12700"/>
          </p:spPr>
          <p:style>
            <a:lnRef idx="3">
              <a:schemeClr val="dk1"/>
            </a:lnRef>
            <a:fillRef idx="0">
              <a:schemeClr val="dk1"/>
            </a:fillRef>
            <a:effectRef idx="2">
              <a:schemeClr val="dk1"/>
            </a:effectRef>
            <a:fontRef idx="minor">
              <a:schemeClr val="tx1"/>
            </a:fontRef>
          </p:style>
        </p:cxnSp>
        <p:cxnSp>
          <p:nvCxnSpPr>
            <p:cNvPr id="98" name="直接连接符 97"/>
            <p:cNvCxnSpPr>
              <a:stCxn id="50" idx="4"/>
              <a:endCxn id="51" idx="0"/>
            </p:cNvCxnSpPr>
            <p:nvPr/>
          </p:nvCxnSpPr>
          <p:spPr>
            <a:xfrm>
              <a:off x="21484606" y="7805531"/>
              <a:ext cx="134812" cy="1574780"/>
            </a:xfrm>
            <a:prstGeom prst="line">
              <a:avLst/>
            </a:prstGeom>
            <a:ln w="12700"/>
          </p:spPr>
          <p:style>
            <a:lnRef idx="3">
              <a:schemeClr val="dk1"/>
            </a:lnRef>
            <a:fillRef idx="0">
              <a:schemeClr val="dk1"/>
            </a:fillRef>
            <a:effectRef idx="2">
              <a:schemeClr val="dk1"/>
            </a:effectRef>
            <a:fontRef idx="minor">
              <a:schemeClr val="tx1"/>
            </a:fontRef>
          </p:style>
        </p:cxnSp>
        <p:cxnSp>
          <p:nvCxnSpPr>
            <p:cNvPr id="99" name="直接连接符 98"/>
            <p:cNvCxnSpPr>
              <a:stCxn id="34" idx="3"/>
              <a:endCxn id="50" idx="7"/>
            </p:cNvCxnSpPr>
            <p:nvPr/>
          </p:nvCxnSpPr>
          <p:spPr>
            <a:xfrm flipH="1">
              <a:off x="21611885" y="6425910"/>
              <a:ext cx="745823" cy="1072342"/>
            </a:xfrm>
            <a:prstGeom prst="line">
              <a:avLst/>
            </a:prstGeom>
            <a:ln w="12700"/>
          </p:spPr>
          <p:style>
            <a:lnRef idx="3">
              <a:schemeClr val="dk1"/>
            </a:lnRef>
            <a:fillRef idx="0">
              <a:schemeClr val="dk1"/>
            </a:fillRef>
            <a:effectRef idx="2">
              <a:schemeClr val="dk1"/>
            </a:effectRef>
            <a:fontRef idx="minor">
              <a:schemeClr val="tx1"/>
            </a:fontRef>
          </p:style>
        </p:cxnSp>
        <p:cxnSp>
          <p:nvCxnSpPr>
            <p:cNvPr id="100" name="直接连接符 99"/>
            <p:cNvCxnSpPr>
              <a:stCxn id="33" idx="4"/>
              <a:endCxn id="29" idx="0"/>
            </p:cNvCxnSpPr>
            <p:nvPr/>
          </p:nvCxnSpPr>
          <p:spPr>
            <a:xfrm>
              <a:off x="22522573" y="8601731"/>
              <a:ext cx="105033" cy="1894500"/>
            </a:xfrm>
            <a:prstGeom prst="line">
              <a:avLst/>
            </a:prstGeom>
            <a:ln w="12700"/>
          </p:spPr>
          <p:style>
            <a:lnRef idx="3">
              <a:schemeClr val="dk1"/>
            </a:lnRef>
            <a:fillRef idx="0">
              <a:schemeClr val="dk1"/>
            </a:fillRef>
            <a:effectRef idx="2">
              <a:schemeClr val="dk1"/>
            </a:effectRef>
            <a:fontRef idx="minor">
              <a:schemeClr val="tx1"/>
            </a:fontRef>
          </p:style>
        </p:cxnSp>
        <p:cxnSp>
          <p:nvCxnSpPr>
            <p:cNvPr id="101" name="直接连接符 100"/>
            <p:cNvCxnSpPr>
              <a:stCxn id="50" idx="5"/>
              <a:endCxn id="33" idx="1"/>
            </p:cNvCxnSpPr>
            <p:nvPr/>
          </p:nvCxnSpPr>
          <p:spPr>
            <a:xfrm>
              <a:off x="21611885" y="7752810"/>
              <a:ext cx="783409" cy="541642"/>
            </a:xfrm>
            <a:prstGeom prst="line">
              <a:avLst/>
            </a:prstGeom>
            <a:ln w="12700"/>
          </p:spPr>
          <p:style>
            <a:lnRef idx="3">
              <a:schemeClr val="dk1"/>
            </a:lnRef>
            <a:fillRef idx="0">
              <a:schemeClr val="dk1"/>
            </a:fillRef>
            <a:effectRef idx="2">
              <a:schemeClr val="dk1"/>
            </a:effectRef>
            <a:fontRef idx="minor">
              <a:schemeClr val="tx1"/>
            </a:fontRef>
          </p:style>
        </p:cxnSp>
        <p:cxnSp>
          <p:nvCxnSpPr>
            <p:cNvPr id="102" name="直接连接符 101"/>
            <p:cNvCxnSpPr>
              <a:stCxn id="32" idx="4"/>
              <a:endCxn id="29" idx="7"/>
            </p:cNvCxnSpPr>
            <p:nvPr/>
          </p:nvCxnSpPr>
          <p:spPr>
            <a:xfrm flipH="1">
              <a:off x="22754885" y="8837401"/>
              <a:ext cx="762586" cy="1711551"/>
            </a:xfrm>
            <a:prstGeom prst="line">
              <a:avLst/>
            </a:prstGeom>
            <a:ln w="12700"/>
          </p:spPr>
          <p:style>
            <a:lnRef idx="3">
              <a:schemeClr val="dk1"/>
            </a:lnRef>
            <a:fillRef idx="0">
              <a:schemeClr val="dk1"/>
            </a:fillRef>
            <a:effectRef idx="2">
              <a:schemeClr val="dk1"/>
            </a:effectRef>
            <a:fontRef idx="minor">
              <a:schemeClr val="tx1"/>
            </a:fontRef>
          </p:style>
        </p:cxnSp>
        <p:cxnSp>
          <p:nvCxnSpPr>
            <p:cNvPr id="103" name="直接连接符 102"/>
            <p:cNvCxnSpPr>
              <a:stCxn id="46" idx="2"/>
              <a:endCxn id="47" idx="6"/>
            </p:cNvCxnSpPr>
            <p:nvPr/>
          </p:nvCxnSpPr>
          <p:spPr>
            <a:xfrm flipH="1" flipV="1">
              <a:off x="16398256" y="6603431"/>
              <a:ext cx="2124829" cy="78458"/>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15" name="直接连接符 114"/>
            <p:cNvCxnSpPr>
              <a:stCxn id="31" idx="4"/>
              <a:endCxn id="30" idx="7"/>
            </p:cNvCxnSpPr>
            <p:nvPr/>
          </p:nvCxnSpPr>
          <p:spPr>
            <a:xfrm flipH="1">
              <a:off x="23392740" y="10546781"/>
              <a:ext cx="537521" cy="1464371"/>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16" name="直接连接符 115"/>
            <p:cNvCxnSpPr>
              <a:stCxn id="29" idx="5"/>
              <a:endCxn id="30" idx="0"/>
            </p:cNvCxnSpPr>
            <p:nvPr/>
          </p:nvCxnSpPr>
          <p:spPr>
            <a:xfrm>
              <a:off x="22754885" y="10803510"/>
              <a:ext cx="510576" cy="1154921"/>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17" name="直接连接符 116"/>
            <p:cNvCxnSpPr>
              <a:stCxn id="32" idx="5"/>
              <a:endCxn id="31" idx="0"/>
            </p:cNvCxnSpPr>
            <p:nvPr/>
          </p:nvCxnSpPr>
          <p:spPr>
            <a:xfrm>
              <a:off x="23654615" y="8824326"/>
              <a:ext cx="275646" cy="1362455"/>
            </a:xfrm>
            <a:prstGeom prst="line">
              <a:avLst/>
            </a:prstGeom>
            <a:ln w="12700"/>
          </p:spPr>
          <p:style>
            <a:lnRef idx="3">
              <a:schemeClr val="dk1"/>
            </a:lnRef>
            <a:fillRef idx="0">
              <a:schemeClr val="dk1"/>
            </a:fillRef>
            <a:effectRef idx="2">
              <a:schemeClr val="dk1"/>
            </a:effectRef>
            <a:fontRef idx="minor">
              <a:schemeClr val="tx1"/>
            </a:fontRef>
          </p:style>
        </p:cxnSp>
        <p:cxnSp>
          <p:nvCxnSpPr>
            <p:cNvPr id="119" name="直接连接符 118"/>
            <p:cNvCxnSpPr>
              <a:stCxn id="48" idx="3"/>
              <a:endCxn id="47" idx="7"/>
            </p:cNvCxnSpPr>
            <p:nvPr/>
          </p:nvCxnSpPr>
          <p:spPr>
            <a:xfrm flipH="1">
              <a:off x="16345535" y="5200110"/>
              <a:ext cx="2088592" cy="1276042"/>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22" name="直接连接符 121"/>
            <p:cNvCxnSpPr>
              <a:stCxn id="44" idx="6"/>
              <a:endCxn id="29" idx="2"/>
            </p:cNvCxnSpPr>
            <p:nvPr/>
          </p:nvCxnSpPr>
          <p:spPr>
            <a:xfrm flipV="1">
              <a:off x="20922295" y="10676231"/>
              <a:ext cx="1525311" cy="360000"/>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24" name="直接连接符 123"/>
            <p:cNvCxnSpPr>
              <a:stCxn id="30" idx="3"/>
              <a:endCxn id="41" idx="7"/>
            </p:cNvCxnSpPr>
            <p:nvPr/>
          </p:nvCxnSpPr>
          <p:spPr>
            <a:xfrm flipH="1">
              <a:off x="21655079" y="12265710"/>
              <a:ext cx="1483103" cy="909206"/>
            </a:xfrm>
            <a:prstGeom prst="line">
              <a:avLst/>
            </a:prstGeom>
            <a:ln w="12700"/>
          </p:spPr>
          <p:style>
            <a:lnRef idx="3">
              <a:schemeClr val="dk1"/>
            </a:lnRef>
            <a:fillRef idx="0">
              <a:schemeClr val="dk1"/>
            </a:fillRef>
            <a:effectRef idx="2">
              <a:schemeClr val="dk1"/>
            </a:effectRef>
            <a:fontRef idx="minor">
              <a:schemeClr val="tx1"/>
            </a:fontRef>
          </p:style>
        </p:cxnSp>
        <p:cxnSp>
          <p:nvCxnSpPr>
            <p:cNvPr id="127" name="直接连接符 126"/>
            <p:cNvCxnSpPr>
              <a:stCxn id="54" idx="5"/>
              <a:endCxn id="56" idx="1"/>
            </p:cNvCxnSpPr>
            <p:nvPr/>
          </p:nvCxnSpPr>
          <p:spPr>
            <a:xfrm>
              <a:off x="18479135" y="9625516"/>
              <a:ext cx="697294" cy="743436"/>
            </a:xfrm>
            <a:prstGeom prst="line">
              <a:avLst/>
            </a:prstGeom>
            <a:ln w="12700"/>
          </p:spPr>
          <p:style>
            <a:lnRef idx="3">
              <a:schemeClr val="dk1"/>
            </a:lnRef>
            <a:fillRef idx="0">
              <a:schemeClr val="dk1"/>
            </a:fillRef>
            <a:effectRef idx="2">
              <a:schemeClr val="dk1"/>
            </a:effectRef>
            <a:fontRef idx="minor">
              <a:schemeClr val="tx1"/>
            </a:fontRef>
          </p:style>
        </p:cxnSp>
        <p:cxnSp>
          <p:nvCxnSpPr>
            <p:cNvPr id="128" name="直接连接符 127"/>
            <p:cNvCxnSpPr>
              <a:stCxn id="39" idx="3"/>
              <a:endCxn id="28" idx="7"/>
            </p:cNvCxnSpPr>
            <p:nvPr/>
          </p:nvCxnSpPr>
          <p:spPr>
            <a:xfrm rot="16912841" flipH="1" flipV="1">
              <a:off x="20191007" y="11992887"/>
              <a:ext cx="696652" cy="962688"/>
            </a:xfrm>
            <a:prstGeom prst="line">
              <a:avLst/>
            </a:prstGeom>
            <a:ln w="12700"/>
          </p:spPr>
          <p:style>
            <a:lnRef idx="3">
              <a:schemeClr val="dk1"/>
            </a:lnRef>
            <a:fillRef idx="0">
              <a:schemeClr val="dk1"/>
            </a:fillRef>
            <a:effectRef idx="2">
              <a:schemeClr val="dk1"/>
            </a:effectRef>
            <a:fontRef idx="minor">
              <a:schemeClr val="tx1"/>
            </a:fontRef>
          </p:style>
        </p:cxnSp>
        <p:cxnSp>
          <p:nvCxnSpPr>
            <p:cNvPr id="129" name="直接连接符 128"/>
            <p:cNvCxnSpPr>
              <a:stCxn id="42" idx="3"/>
              <a:endCxn id="56" idx="7"/>
            </p:cNvCxnSpPr>
            <p:nvPr/>
          </p:nvCxnSpPr>
          <p:spPr>
            <a:xfrm flipH="1">
              <a:off x="19430987" y="9141731"/>
              <a:ext cx="563290" cy="1227221"/>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30" name="直接连接符 129"/>
            <p:cNvCxnSpPr>
              <a:stCxn id="44" idx="3"/>
              <a:endCxn id="38" idx="7"/>
            </p:cNvCxnSpPr>
            <p:nvPr/>
          </p:nvCxnSpPr>
          <p:spPr>
            <a:xfrm flipH="1">
              <a:off x="19892846" y="11163510"/>
              <a:ext cx="722170" cy="429439"/>
            </a:xfrm>
            <a:prstGeom prst="line">
              <a:avLst/>
            </a:prstGeom>
            <a:ln w="12700"/>
          </p:spPr>
          <p:style>
            <a:lnRef idx="3">
              <a:schemeClr val="dk1"/>
            </a:lnRef>
            <a:fillRef idx="0">
              <a:schemeClr val="dk1"/>
            </a:fillRef>
            <a:effectRef idx="2">
              <a:schemeClr val="dk1"/>
            </a:effectRef>
            <a:fontRef idx="minor">
              <a:schemeClr val="tx1"/>
            </a:fontRef>
          </p:style>
        </p:cxnSp>
        <p:cxnSp>
          <p:nvCxnSpPr>
            <p:cNvPr id="131" name="直接连接符 130"/>
            <p:cNvCxnSpPr>
              <a:stCxn id="57" idx="4"/>
              <a:endCxn id="37" idx="0"/>
            </p:cNvCxnSpPr>
            <p:nvPr/>
          </p:nvCxnSpPr>
          <p:spPr>
            <a:xfrm flipH="1">
              <a:off x="18115324" y="11505398"/>
              <a:ext cx="252191" cy="742844"/>
            </a:xfrm>
            <a:prstGeom prst="line">
              <a:avLst/>
            </a:prstGeom>
            <a:ln w="12700"/>
          </p:spPr>
          <p:style>
            <a:lnRef idx="3">
              <a:schemeClr val="dk1"/>
            </a:lnRef>
            <a:fillRef idx="0">
              <a:schemeClr val="dk1"/>
            </a:fillRef>
            <a:effectRef idx="2">
              <a:schemeClr val="dk1"/>
            </a:effectRef>
            <a:fontRef idx="minor">
              <a:schemeClr val="tx1"/>
            </a:fontRef>
          </p:style>
        </p:cxnSp>
        <p:cxnSp>
          <p:nvCxnSpPr>
            <p:cNvPr id="132" name="直接连接符 131"/>
            <p:cNvCxnSpPr>
              <a:stCxn id="44" idx="4"/>
              <a:endCxn id="39" idx="0"/>
            </p:cNvCxnSpPr>
            <p:nvPr/>
          </p:nvCxnSpPr>
          <p:spPr>
            <a:xfrm>
              <a:off x="20742295" y="11216231"/>
              <a:ext cx="467061" cy="708953"/>
            </a:xfrm>
            <a:prstGeom prst="line">
              <a:avLst/>
            </a:prstGeom>
            <a:ln w="12700"/>
          </p:spPr>
          <p:style>
            <a:lnRef idx="3">
              <a:schemeClr val="dk1"/>
            </a:lnRef>
            <a:fillRef idx="0">
              <a:schemeClr val="dk1"/>
            </a:fillRef>
            <a:effectRef idx="2">
              <a:schemeClr val="dk1"/>
            </a:effectRef>
            <a:fontRef idx="minor">
              <a:schemeClr val="tx1"/>
            </a:fontRef>
          </p:style>
        </p:cxnSp>
        <p:cxnSp>
          <p:nvCxnSpPr>
            <p:cNvPr id="133" name="直接连接符 132"/>
            <p:cNvCxnSpPr>
              <a:stCxn id="39" idx="6"/>
              <a:endCxn id="30" idx="2"/>
            </p:cNvCxnSpPr>
            <p:nvPr/>
          </p:nvCxnSpPr>
          <p:spPr>
            <a:xfrm>
              <a:off x="21389356" y="12105184"/>
              <a:ext cx="1696105" cy="33247"/>
            </a:xfrm>
            <a:prstGeom prst="line">
              <a:avLst/>
            </a:prstGeom>
            <a:ln w="12700"/>
          </p:spPr>
          <p:style>
            <a:lnRef idx="3">
              <a:schemeClr val="dk1"/>
            </a:lnRef>
            <a:fillRef idx="0">
              <a:schemeClr val="dk1"/>
            </a:fillRef>
            <a:effectRef idx="2">
              <a:schemeClr val="dk1"/>
            </a:effectRef>
            <a:fontRef idx="minor">
              <a:schemeClr val="tx1"/>
            </a:fontRef>
          </p:style>
        </p:cxnSp>
        <p:cxnSp>
          <p:nvCxnSpPr>
            <p:cNvPr id="134" name="直接连接符 133"/>
            <p:cNvCxnSpPr>
              <a:stCxn id="39" idx="2"/>
              <a:endCxn id="38" idx="6"/>
            </p:cNvCxnSpPr>
            <p:nvPr/>
          </p:nvCxnSpPr>
          <p:spPr>
            <a:xfrm flipH="1" flipV="1">
              <a:off x="19945567" y="11720228"/>
              <a:ext cx="1083789" cy="384956"/>
            </a:xfrm>
            <a:prstGeom prst="line">
              <a:avLst/>
            </a:prstGeom>
            <a:ln w="12700"/>
          </p:spPr>
          <p:style>
            <a:lnRef idx="3">
              <a:schemeClr val="dk1"/>
            </a:lnRef>
            <a:fillRef idx="0">
              <a:schemeClr val="dk1"/>
            </a:fillRef>
            <a:effectRef idx="2">
              <a:schemeClr val="dk1"/>
            </a:effectRef>
            <a:fontRef idx="minor">
              <a:schemeClr val="tx1"/>
            </a:fontRef>
          </p:style>
        </p:cxnSp>
        <p:cxnSp>
          <p:nvCxnSpPr>
            <p:cNvPr id="135" name="直接连接符 134"/>
            <p:cNvCxnSpPr>
              <a:stCxn id="29" idx="3"/>
              <a:endCxn id="39" idx="7"/>
            </p:cNvCxnSpPr>
            <p:nvPr/>
          </p:nvCxnSpPr>
          <p:spPr>
            <a:xfrm flipH="1">
              <a:off x="21336635" y="10803510"/>
              <a:ext cx="1163692" cy="1174395"/>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36" name="直接连接符 135"/>
            <p:cNvCxnSpPr>
              <a:stCxn id="26" idx="3"/>
              <a:endCxn id="53" idx="7"/>
            </p:cNvCxnSpPr>
            <p:nvPr/>
          </p:nvCxnSpPr>
          <p:spPr>
            <a:xfrm flipH="1">
              <a:off x="16476226" y="9944165"/>
              <a:ext cx="460005" cy="1234868"/>
            </a:xfrm>
            <a:prstGeom prst="line">
              <a:avLst/>
            </a:prstGeom>
            <a:ln w="12700"/>
          </p:spPr>
          <p:style>
            <a:lnRef idx="3">
              <a:schemeClr val="dk1"/>
            </a:lnRef>
            <a:fillRef idx="0">
              <a:schemeClr val="dk1"/>
            </a:fillRef>
            <a:effectRef idx="2">
              <a:schemeClr val="dk1"/>
            </a:effectRef>
            <a:fontRef idx="minor">
              <a:schemeClr val="tx1"/>
            </a:fontRef>
          </p:style>
        </p:cxnSp>
        <p:cxnSp>
          <p:nvCxnSpPr>
            <p:cNvPr id="137" name="直接连接符 136"/>
            <p:cNvCxnSpPr>
              <a:stCxn id="26" idx="5"/>
              <a:endCxn id="57" idx="1"/>
            </p:cNvCxnSpPr>
            <p:nvPr/>
          </p:nvCxnSpPr>
          <p:spPr>
            <a:xfrm>
              <a:off x="17182526" y="9879834"/>
              <a:ext cx="1097586" cy="1304658"/>
            </a:xfrm>
            <a:prstGeom prst="line">
              <a:avLst/>
            </a:prstGeom>
            <a:ln w="12700"/>
          </p:spPr>
          <p:style>
            <a:lnRef idx="3">
              <a:schemeClr val="dk1"/>
            </a:lnRef>
            <a:fillRef idx="0">
              <a:schemeClr val="dk1"/>
            </a:fillRef>
            <a:effectRef idx="2">
              <a:schemeClr val="dk1"/>
            </a:effectRef>
            <a:fontRef idx="minor">
              <a:schemeClr val="tx1"/>
            </a:fontRef>
          </p:style>
        </p:cxnSp>
        <p:cxnSp>
          <p:nvCxnSpPr>
            <p:cNvPr id="138" name="直接连接符 137"/>
            <p:cNvCxnSpPr>
              <a:stCxn id="54" idx="4"/>
              <a:endCxn id="57" idx="0"/>
            </p:cNvCxnSpPr>
            <p:nvPr/>
          </p:nvCxnSpPr>
          <p:spPr>
            <a:xfrm>
              <a:off x="18351856" y="9678237"/>
              <a:ext cx="61179" cy="1470051"/>
            </a:xfrm>
            <a:prstGeom prst="line">
              <a:avLst/>
            </a:prstGeom>
            <a:ln w="12700"/>
          </p:spPr>
          <p:style>
            <a:lnRef idx="3">
              <a:schemeClr val="dk1"/>
            </a:lnRef>
            <a:fillRef idx="0">
              <a:schemeClr val="dk1"/>
            </a:fillRef>
            <a:effectRef idx="2">
              <a:schemeClr val="dk1"/>
            </a:effectRef>
            <a:fontRef idx="minor">
              <a:schemeClr val="tx1"/>
            </a:fontRef>
          </p:style>
        </p:cxnSp>
        <p:cxnSp>
          <p:nvCxnSpPr>
            <p:cNvPr id="139" name="直接连接符 138"/>
            <p:cNvCxnSpPr>
              <a:stCxn id="40" idx="2"/>
              <a:endCxn id="58" idx="6"/>
            </p:cNvCxnSpPr>
            <p:nvPr/>
          </p:nvCxnSpPr>
          <p:spPr>
            <a:xfrm flipH="1" flipV="1">
              <a:off x="17662025" y="13741497"/>
              <a:ext cx="1924441" cy="7696"/>
            </a:xfrm>
            <a:prstGeom prst="line">
              <a:avLst/>
            </a:prstGeom>
            <a:ln w="12700"/>
          </p:spPr>
          <p:style>
            <a:lnRef idx="3">
              <a:schemeClr val="dk1"/>
            </a:lnRef>
            <a:fillRef idx="0">
              <a:schemeClr val="dk1"/>
            </a:fillRef>
            <a:effectRef idx="2">
              <a:schemeClr val="dk1"/>
            </a:effectRef>
            <a:fontRef idx="minor">
              <a:schemeClr val="tx1"/>
            </a:fontRef>
          </p:style>
        </p:cxnSp>
        <p:cxnSp>
          <p:nvCxnSpPr>
            <p:cNvPr id="140" name="直接连接符 139"/>
            <p:cNvCxnSpPr>
              <a:stCxn id="54" idx="3"/>
              <a:endCxn id="26" idx="6"/>
            </p:cNvCxnSpPr>
            <p:nvPr/>
          </p:nvCxnSpPr>
          <p:spPr>
            <a:xfrm flipH="1">
              <a:off x="17201370" y="9625516"/>
              <a:ext cx="1023207" cy="117847"/>
            </a:xfrm>
            <a:prstGeom prst="line">
              <a:avLst/>
            </a:prstGeom>
            <a:ln w="12700"/>
          </p:spPr>
          <p:style>
            <a:lnRef idx="3">
              <a:schemeClr val="dk1"/>
            </a:lnRef>
            <a:fillRef idx="0">
              <a:schemeClr val="dk1"/>
            </a:fillRef>
            <a:effectRef idx="2">
              <a:schemeClr val="dk1"/>
            </a:effectRef>
            <a:fontRef idx="minor">
              <a:schemeClr val="tx1"/>
            </a:fontRef>
          </p:style>
        </p:cxnSp>
        <p:cxnSp>
          <p:nvCxnSpPr>
            <p:cNvPr id="141" name="直接连接符 140"/>
            <p:cNvCxnSpPr>
              <a:stCxn id="28" idx="4"/>
              <a:endCxn id="40" idx="0"/>
            </p:cNvCxnSpPr>
            <p:nvPr/>
          </p:nvCxnSpPr>
          <p:spPr>
            <a:xfrm rot="16912841" flipH="1">
              <a:off x="19537365" y="13284710"/>
              <a:ext cx="571701" cy="39185"/>
            </a:xfrm>
            <a:prstGeom prst="line">
              <a:avLst/>
            </a:prstGeom>
            <a:ln w="12700"/>
          </p:spPr>
          <p:style>
            <a:lnRef idx="3">
              <a:schemeClr val="dk1"/>
            </a:lnRef>
            <a:fillRef idx="0">
              <a:schemeClr val="dk1"/>
            </a:fillRef>
            <a:effectRef idx="2">
              <a:schemeClr val="dk1"/>
            </a:effectRef>
            <a:fontRef idx="minor">
              <a:schemeClr val="tx1"/>
            </a:fontRef>
          </p:style>
        </p:cxnSp>
        <p:cxnSp>
          <p:nvCxnSpPr>
            <p:cNvPr id="142" name="直接连接符 141"/>
            <p:cNvCxnSpPr>
              <a:stCxn id="41" idx="3"/>
              <a:endCxn id="40" idx="7"/>
            </p:cNvCxnSpPr>
            <p:nvPr/>
          </p:nvCxnSpPr>
          <p:spPr>
            <a:xfrm flipH="1">
              <a:off x="19904918" y="13285802"/>
              <a:ext cx="1407665" cy="367427"/>
            </a:xfrm>
            <a:prstGeom prst="line">
              <a:avLst/>
            </a:prstGeom>
            <a:ln w="12700"/>
          </p:spPr>
          <p:style>
            <a:lnRef idx="3">
              <a:schemeClr val="dk1"/>
            </a:lnRef>
            <a:fillRef idx="0">
              <a:schemeClr val="dk1"/>
            </a:fillRef>
            <a:effectRef idx="2">
              <a:schemeClr val="dk1"/>
            </a:effectRef>
            <a:fontRef idx="minor">
              <a:schemeClr val="tx1"/>
            </a:fontRef>
          </p:style>
        </p:cxnSp>
        <p:cxnSp>
          <p:nvCxnSpPr>
            <p:cNvPr id="143" name="直接连接符 142"/>
            <p:cNvCxnSpPr>
              <a:stCxn id="37" idx="5"/>
              <a:endCxn id="40" idx="1"/>
            </p:cNvCxnSpPr>
            <p:nvPr/>
          </p:nvCxnSpPr>
          <p:spPr>
            <a:xfrm>
              <a:off x="18178065" y="12574867"/>
              <a:ext cx="1473567" cy="1052946"/>
            </a:xfrm>
            <a:prstGeom prst="line">
              <a:avLst/>
            </a:prstGeom>
            <a:ln w="12700"/>
          </p:spPr>
          <p:style>
            <a:lnRef idx="3">
              <a:schemeClr val="dk1"/>
            </a:lnRef>
            <a:fillRef idx="0">
              <a:schemeClr val="dk1"/>
            </a:fillRef>
            <a:effectRef idx="2">
              <a:schemeClr val="dk1"/>
            </a:effectRef>
            <a:fontRef idx="minor">
              <a:schemeClr val="tx1"/>
            </a:fontRef>
          </p:style>
        </p:cxnSp>
        <p:cxnSp>
          <p:nvCxnSpPr>
            <p:cNvPr id="144" name="直接连接符 143"/>
            <p:cNvCxnSpPr>
              <a:stCxn id="39" idx="5"/>
              <a:endCxn id="41" idx="1"/>
            </p:cNvCxnSpPr>
            <p:nvPr/>
          </p:nvCxnSpPr>
          <p:spPr>
            <a:xfrm>
              <a:off x="21336635" y="12232463"/>
              <a:ext cx="91753" cy="826648"/>
            </a:xfrm>
            <a:prstGeom prst="line">
              <a:avLst/>
            </a:prstGeom>
            <a:ln w="12700"/>
          </p:spPr>
          <p:style>
            <a:lnRef idx="3">
              <a:schemeClr val="dk1"/>
            </a:lnRef>
            <a:fillRef idx="0">
              <a:schemeClr val="dk1"/>
            </a:fillRef>
            <a:effectRef idx="2">
              <a:schemeClr val="dk1"/>
            </a:effectRef>
            <a:fontRef idx="minor">
              <a:schemeClr val="tx1"/>
            </a:fontRef>
          </p:style>
        </p:cxnSp>
        <p:cxnSp>
          <p:nvCxnSpPr>
            <p:cNvPr id="145" name="直接连接符 144"/>
            <p:cNvCxnSpPr>
              <a:stCxn id="55" idx="6"/>
              <a:endCxn id="45" idx="1"/>
            </p:cNvCxnSpPr>
            <p:nvPr/>
          </p:nvCxnSpPr>
          <p:spPr>
            <a:xfrm>
              <a:off x="17672656" y="8101781"/>
              <a:ext cx="731921" cy="344299"/>
            </a:xfrm>
            <a:prstGeom prst="line">
              <a:avLst/>
            </a:prstGeom>
            <a:ln w="12700"/>
          </p:spPr>
          <p:style>
            <a:lnRef idx="3">
              <a:schemeClr val="dk1"/>
            </a:lnRef>
            <a:fillRef idx="0">
              <a:schemeClr val="dk1"/>
            </a:fillRef>
            <a:effectRef idx="2">
              <a:schemeClr val="dk1"/>
            </a:effectRef>
            <a:fontRef idx="minor">
              <a:schemeClr val="tx1"/>
            </a:fontRef>
          </p:style>
        </p:cxnSp>
        <p:cxnSp>
          <p:nvCxnSpPr>
            <p:cNvPr id="146" name="直接连接符 145"/>
            <p:cNvCxnSpPr>
              <a:stCxn id="56" idx="4"/>
              <a:endCxn id="38" idx="0"/>
            </p:cNvCxnSpPr>
            <p:nvPr/>
          </p:nvCxnSpPr>
          <p:spPr>
            <a:xfrm>
              <a:off x="19303708" y="10676231"/>
              <a:ext cx="461859" cy="863997"/>
            </a:xfrm>
            <a:prstGeom prst="line">
              <a:avLst/>
            </a:prstGeom>
            <a:ln w="12700"/>
          </p:spPr>
          <p:style>
            <a:lnRef idx="3">
              <a:schemeClr val="dk1"/>
            </a:lnRef>
            <a:fillRef idx="0">
              <a:schemeClr val="dk1"/>
            </a:fillRef>
            <a:effectRef idx="2">
              <a:schemeClr val="dk1"/>
            </a:effectRef>
            <a:fontRef idx="minor">
              <a:schemeClr val="tx1"/>
            </a:fontRef>
          </p:style>
        </p:cxnSp>
        <p:cxnSp>
          <p:nvCxnSpPr>
            <p:cNvPr id="147" name="直接连接符 146"/>
            <p:cNvCxnSpPr>
              <a:stCxn id="28" idx="6"/>
              <a:endCxn id="41" idx="2"/>
            </p:cNvCxnSpPr>
            <p:nvPr/>
          </p:nvCxnSpPr>
          <p:spPr>
            <a:xfrm rot="16912841" flipH="1">
              <a:off x="20667723" y="12340331"/>
              <a:ext cx="34718" cy="1312166"/>
            </a:xfrm>
            <a:prstGeom prst="line">
              <a:avLst/>
            </a:prstGeom>
            <a:ln w="12700"/>
          </p:spPr>
          <p:style>
            <a:lnRef idx="3">
              <a:schemeClr val="dk1"/>
            </a:lnRef>
            <a:fillRef idx="0">
              <a:schemeClr val="dk1"/>
            </a:fillRef>
            <a:effectRef idx="2">
              <a:schemeClr val="dk1"/>
            </a:effectRef>
            <a:fontRef idx="minor">
              <a:schemeClr val="tx1"/>
            </a:fontRef>
          </p:style>
        </p:cxnSp>
        <p:cxnSp>
          <p:nvCxnSpPr>
            <p:cNvPr id="148" name="直接连接符 147"/>
            <p:cNvCxnSpPr>
              <a:stCxn id="57" idx="6"/>
              <a:endCxn id="38" idx="1"/>
            </p:cNvCxnSpPr>
            <p:nvPr/>
          </p:nvCxnSpPr>
          <p:spPr>
            <a:xfrm>
              <a:off x="18568830" y="11349603"/>
              <a:ext cx="1069458" cy="243346"/>
            </a:xfrm>
            <a:prstGeom prst="line">
              <a:avLst/>
            </a:prstGeom>
            <a:ln w="12700"/>
          </p:spPr>
          <p:style>
            <a:lnRef idx="3">
              <a:schemeClr val="dk1"/>
            </a:lnRef>
            <a:fillRef idx="0">
              <a:schemeClr val="dk1"/>
            </a:fillRef>
            <a:effectRef idx="2">
              <a:schemeClr val="dk1"/>
            </a:effectRef>
            <a:fontRef idx="minor">
              <a:schemeClr val="tx1"/>
            </a:fontRef>
          </p:style>
        </p:cxnSp>
        <p:cxnSp>
          <p:nvCxnSpPr>
            <p:cNvPr id="149" name="直接连接符 148"/>
            <p:cNvCxnSpPr>
              <a:stCxn id="26" idx="2"/>
              <a:endCxn id="25" idx="6"/>
            </p:cNvCxnSpPr>
            <p:nvPr/>
          </p:nvCxnSpPr>
          <p:spPr>
            <a:xfrm flipH="1">
              <a:off x="15155753" y="9834341"/>
              <a:ext cx="1697303" cy="470693"/>
            </a:xfrm>
            <a:prstGeom prst="line">
              <a:avLst/>
            </a:prstGeom>
            <a:ln w="12700"/>
          </p:spPr>
          <p:style>
            <a:lnRef idx="3">
              <a:schemeClr val="dk1"/>
            </a:lnRef>
            <a:fillRef idx="0">
              <a:schemeClr val="dk1"/>
            </a:fillRef>
            <a:effectRef idx="2">
              <a:schemeClr val="dk1"/>
            </a:effectRef>
            <a:fontRef idx="minor">
              <a:schemeClr val="tx1"/>
            </a:fontRef>
          </p:style>
        </p:cxnSp>
        <p:cxnSp>
          <p:nvCxnSpPr>
            <p:cNvPr id="150" name="直接连接符 149"/>
            <p:cNvCxnSpPr>
              <a:stCxn id="25" idx="4"/>
              <a:endCxn id="52" idx="0"/>
            </p:cNvCxnSpPr>
            <p:nvPr/>
          </p:nvCxnSpPr>
          <p:spPr>
            <a:xfrm>
              <a:off x="15026496" y="10524335"/>
              <a:ext cx="848956" cy="1772587"/>
            </a:xfrm>
            <a:prstGeom prst="line">
              <a:avLst/>
            </a:prstGeom>
            <a:ln w="12700"/>
          </p:spPr>
          <p:style>
            <a:lnRef idx="3">
              <a:schemeClr val="dk1"/>
            </a:lnRef>
            <a:fillRef idx="0">
              <a:schemeClr val="dk1"/>
            </a:fillRef>
            <a:effectRef idx="2">
              <a:schemeClr val="dk1"/>
            </a:effectRef>
            <a:fontRef idx="minor">
              <a:schemeClr val="tx1"/>
            </a:fontRef>
          </p:style>
        </p:cxnSp>
        <p:cxnSp>
          <p:nvCxnSpPr>
            <p:cNvPr id="151" name="直接连接符 150"/>
            <p:cNvCxnSpPr>
              <a:stCxn id="53" idx="3"/>
              <a:endCxn id="52" idx="7"/>
            </p:cNvCxnSpPr>
            <p:nvPr/>
          </p:nvCxnSpPr>
          <p:spPr>
            <a:xfrm flipH="1">
              <a:off x="16013218" y="11503507"/>
              <a:ext cx="307070" cy="793443"/>
            </a:xfrm>
            <a:prstGeom prst="line">
              <a:avLst/>
            </a:prstGeom>
            <a:ln w="12700"/>
          </p:spPr>
          <p:style>
            <a:lnRef idx="3">
              <a:schemeClr val="dk1"/>
            </a:lnRef>
            <a:fillRef idx="0">
              <a:schemeClr val="dk1"/>
            </a:fillRef>
            <a:effectRef idx="2">
              <a:schemeClr val="dk1"/>
            </a:effectRef>
            <a:fontRef idx="minor">
              <a:schemeClr val="tx1"/>
            </a:fontRef>
          </p:style>
        </p:cxnSp>
        <p:cxnSp>
          <p:nvCxnSpPr>
            <p:cNvPr id="152" name="直接连接符 151"/>
            <p:cNvCxnSpPr>
              <a:stCxn id="37" idx="4"/>
              <a:endCxn id="58" idx="0"/>
            </p:cNvCxnSpPr>
            <p:nvPr/>
          </p:nvCxnSpPr>
          <p:spPr>
            <a:xfrm flipH="1">
              <a:off x="17555579" y="12600856"/>
              <a:ext cx="487193" cy="909407"/>
            </a:xfrm>
            <a:prstGeom prst="line">
              <a:avLst/>
            </a:prstGeom>
            <a:ln w="12700"/>
          </p:spPr>
          <p:style>
            <a:lnRef idx="3">
              <a:schemeClr val="dk1"/>
            </a:lnRef>
            <a:fillRef idx="0">
              <a:schemeClr val="dk1"/>
            </a:fillRef>
            <a:effectRef idx="2">
              <a:schemeClr val="dk1"/>
            </a:effectRef>
            <a:fontRef idx="minor">
              <a:schemeClr val="tx1"/>
            </a:fontRef>
          </p:style>
        </p:cxnSp>
        <p:cxnSp>
          <p:nvCxnSpPr>
            <p:cNvPr id="153" name="直接连接符 152"/>
            <p:cNvCxnSpPr>
              <a:stCxn id="52" idx="5"/>
              <a:endCxn id="58" idx="2"/>
            </p:cNvCxnSpPr>
            <p:nvPr/>
          </p:nvCxnSpPr>
          <p:spPr>
            <a:xfrm>
              <a:off x="16110585" y="12532151"/>
              <a:ext cx="1213760" cy="1084558"/>
            </a:xfrm>
            <a:prstGeom prst="line">
              <a:avLst/>
            </a:prstGeom>
            <a:ln w="12700"/>
          </p:spPr>
          <p:style>
            <a:lnRef idx="3">
              <a:schemeClr val="dk1"/>
            </a:lnRef>
            <a:fillRef idx="0">
              <a:schemeClr val="dk1"/>
            </a:fillRef>
            <a:effectRef idx="2">
              <a:schemeClr val="dk1"/>
            </a:effectRef>
            <a:fontRef idx="minor">
              <a:schemeClr val="tx1"/>
            </a:fontRef>
          </p:style>
        </p:cxnSp>
        <p:cxnSp>
          <p:nvCxnSpPr>
            <p:cNvPr id="154" name="直接连接符 153"/>
            <p:cNvCxnSpPr>
              <a:stCxn id="25" idx="5"/>
              <a:endCxn id="53" idx="1"/>
            </p:cNvCxnSpPr>
            <p:nvPr/>
          </p:nvCxnSpPr>
          <p:spPr>
            <a:xfrm>
              <a:off x="15136543" y="10441454"/>
              <a:ext cx="1099477" cy="821847"/>
            </a:xfrm>
            <a:prstGeom prst="line">
              <a:avLst/>
            </a:prstGeom>
            <a:ln w="12700"/>
          </p:spPr>
          <p:style>
            <a:lnRef idx="3">
              <a:schemeClr val="dk1"/>
            </a:lnRef>
            <a:fillRef idx="0">
              <a:schemeClr val="dk1"/>
            </a:fillRef>
            <a:effectRef idx="2">
              <a:schemeClr val="dk1"/>
            </a:effectRef>
            <a:fontRef idx="minor">
              <a:schemeClr val="tx1"/>
            </a:fontRef>
          </p:style>
        </p:cxnSp>
        <p:cxnSp>
          <p:nvCxnSpPr>
            <p:cNvPr id="155" name="直接连接符 154"/>
            <p:cNvCxnSpPr>
              <a:stCxn id="38" idx="3"/>
              <a:endCxn id="37" idx="7"/>
            </p:cNvCxnSpPr>
            <p:nvPr/>
          </p:nvCxnSpPr>
          <p:spPr>
            <a:xfrm flipH="1">
              <a:off x="18229366" y="11847507"/>
              <a:ext cx="1408922" cy="478025"/>
            </a:xfrm>
            <a:prstGeom prst="line">
              <a:avLst/>
            </a:prstGeom>
            <a:ln w="12700"/>
          </p:spPr>
          <p:style>
            <a:lnRef idx="3">
              <a:schemeClr val="dk1"/>
            </a:lnRef>
            <a:fillRef idx="0">
              <a:schemeClr val="dk1"/>
            </a:fillRef>
            <a:effectRef idx="2">
              <a:schemeClr val="dk1"/>
            </a:effectRef>
            <a:fontRef idx="minor">
              <a:schemeClr val="tx1"/>
            </a:fontRef>
          </p:style>
        </p:cxnSp>
        <p:cxnSp>
          <p:nvCxnSpPr>
            <p:cNvPr id="156" name="直接连接符 155"/>
            <p:cNvCxnSpPr>
              <a:stCxn id="57" idx="2"/>
              <a:endCxn id="53" idx="6"/>
            </p:cNvCxnSpPr>
            <p:nvPr/>
          </p:nvCxnSpPr>
          <p:spPr>
            <a:xfrm flipH="1" flipV="1">
              <a:off x="16568108" y="11281684"/>
              <a:ext cx="1643612" cy="22399"/>
            </a:xfrm>
            <a:prstGeom prst="line">
              <a:avLst/>
            </a:prstGeom>
            <a:ln w="12700"/>
          </p:spPr>
          <p:style>
            <a:lnRef idx="3">
              <a:schemeClr val="dk1"/>
            </a:lnRef>
            <a:fillRef idx="0">
              <a:schemeClr val="dk1"/>
            </a:fillRef>
            <a:effectRef idx="2">
              <a:schemeClr val="dk1"/>
            </a:effectRef>
            <a:fontRef idx="minor">
              <a:schemeClr val="tx1"/>
            </a:fontRef>
          </p:style>
        </p:cxnSp>
        <p:cxnSp>
          <p:nvCxnSpPr>
            <p:cNvPr id="157" name="直接连接符 156"/>
            <p:cNvCxnSpPr>
              <a:stCxn id="28" idx="2"/>
              <a:endCxn id="37" idx="6"/>
            </p:cNvCxnSpPr>
            <p:nvPr/>
          </p:nvCxnSpPr>
          <p:spPr>
            <a:xfrm rot="16912841" flipV="1">
              <a:off x="18934407" y="11909769"/>
              <a:ext cx="73249" cy="1478094"/>
            </a:xfrm>
            <a:prstGeom prst="line">
              <a:avLst/>
            </a:prstGeom>
            <a:ln w="12700"/>
          </p:spPr>
          <p:style>
            <a:lnRef idx="3">
              <a:schemeClr val="dk1"/>
            </a:lnRef>
            <a:fillRef idx="0">
              <a:schemeClr val="dk1"/>
            </a:fillRef>
            <a:effectRef idx="2">
              <a:schemeClr val="dk1"/>
            </a:effectRef>
            <a:fontRef idx="minor">
              <a:schemeClr val="tx1"/>
            </a:fontRef>
          </p:style>
        </p:cxnSp>
        <p:cxnSp>
          <p:nvCxnSpPr>
            <p:cNvPr id="158" name="直接连接符 157"/>
            <p:cNvCxnSpPr>
              <a:stCxn id="53" idx="5"/>
              <a:endCxn id="37" idx="1"/>
            </p:cNvCxnSpPr>
            <p:nvPr/>
          </p:nvCxnSpPr>
          <p:spPr>
            <a:xfrm>
              <a:off x="16560494" y="11419239"/>
              <a:ext cx="1419537" cy="854992"/>
            </a:xfrm>
            <a:prstGeom prst="line">
              <a:avLst/>
            </a:prstGeom>
            <a:ln w="12700"/>
          </p:spPr>
          <p:style>
            <a:lnRef idx="3">
              <a:schemeClr val="dk1"/>
            </a:lnRef>
            <a:fillRef idx="0">
              <a:schemeClr val="dk1"/>
            </a:fillRef>
            <a:effectRef idx="2">
              <a:schemeClr val="dk1"/>
            </a:effectRef>
            <a:fontRef idx="minor">
              <a:schemeClr val="tx1"/>
            </a:fontRef>
          </p:style>
        </p:cxnSp>
        <p:cxnSp>
          <p:nvCxnSpPr>
            <p:cNvPr id="159" name="直接连接符 158"/>
            <p:cNvCxnSpPr>
              <a:stCxn id="37" idx="2"/>
              <a:endCxn id="52" idx="6"/>
            </p:cNvCxnSpPr>
            <p:nvPr/>
          </p:nvCxnSpPr>
          <p:spPr>
            <a:xfrm flipH="1">
              <a:off x="16110613" y="12388273"/>
              <a:ext cx="1792128" cy="6112"/>
            </a:xfrm>
            <a:prstGeom prst="line">
              <a:avLst/>
            </a:prstGeom>
            <a:ln w="12700"/>
          </p:spPr>
          <p:style>
            <a:lnRef idx="3">
              <a:schemeClr val="dk1"/>
            </a:lnRef>
            <a:fillRef idx="0">
              <a:schemeClr val="dk1"/>
            </a:fillRef>
            <a:effectRef idx="2">
              <a:schemeClr val="dk1"/>
            </a:effectRef>
            <a:fontRef idx="minor">
              <a:schemeClr val="tx1"/>
            </a:fontRef>
          </p:style>
        </p:cxnSp>
        <p:sp>
          <p:nvSpPr>
            <p:cNvPr id="160" name="弧形 159"/>
            <p:cNvSpPr/>
            <p:nvPr/>
          </p:nvSpPr>
          <p:spPr>
            <a:xfrm rot="10458085">
              <a:off x="17934861" y="-3319991"/>
              <a:ext cx="17569130" cy="15530671"/>
            </a:xfrm>
            <a:prstGeom prst="arc">
              <a:avLst>
                <a:gd name="adj1" fmla="val 17004285"/>
                <a:gd name="adj2" fmla="val 936686"/>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61" name="椭圆 160"/>
          <p:cNvSpPr>
            <a:spLocks noChangeAspect="1"/>
          </p:cNvSpPr>
          <p:nvPr/>
        </p:nvSpPr>
        <p:spPr>
          <a:xfrm rot="15451514">
            <a:off x="886395" y="2941986"/>
            <a:ext cx="965717" cy="96571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mc:AlternateContent xmlns:mc="http://schemas.openxmlformats.org/markup-compatibility/2006" xmlns:a14="http://schemas.microsoft.com/office/drawing/2010/main">
        <mc:Choice Requires="a14">
          <p:sp>
            <p:nvSpPr>
              <p:cNvPr id="162" name="文本框 161"/>
              <p:cNvSpPr txBox="1"/>
              <p:nvPr/>
            </p:nvSpPr>
            <p:spPr>
              <a:xfrm>
                <a:off x="648949" y="3992921"/>
                <a:ext cx="19496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𝐯</m:t>
                          </m:r>
                        </m:e>
                        <m:sub>
                          <m:r>
                            <a:rPr lang="en-US" altLang="zh-CN" sz="2000">
                              <a:latin typeface="Cambria Math" panose="02040503050406030204" pitchFamily="18" charset="0"/>
                            </a:rPr>
                            <m:t>1</m:t>
                          </m:r>
                        </m:sub>
                      </m:sSub>
                    </m:oMath>
                  </m:oMathPara>
                </a14:m>
                <a:endParaRPr lang="zh-CN" altLang="en-US" b="1" dirty="0"/>
              </a:p>
            </p:txBody>
          </p:sp>
        </mc:Choice>
        <mc:Fallback xmlns="">
          <p:sp>
            <p:nvSpPr>
              <p:cNvPr id="162" name="文本框 161"/>
              <p:cNvSpPr txBox="1">
                <a:spLocks noRot="1" noChangeAspect="1" noMove="1" noResize="1" noEditPoints="1" noAdjustHandles="1" noChangeArrowheads="1" noChangeShapeType="1" noTextEdit="1"/>
              </p:cNvSpPr>
              <p:nvPr/>
            </p:nvSpPr>
            <p:spPr>
              <a:xfrm>
                <a:off x="648949" y="3992921"/>
                <a:ext cx="194963" cy="400110"/>
              </a:xfrm>
              <a:prstGeom prst="rect">
                <a:avLst/>
              </a:prstGeom>
              <a:blipFill>
                <a:blip r:embed="rId5"/>
                <a:stretch>
                  <a:fillRect r="-96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p:cNvSpPr txBox="1"/>
              <p:nvPr/>
            </p:nvSpPr>
            <p:spPr>
              <a:xfrm>
                <a:off x="1029024" y="3303237"/>
                <a:ext cx="22924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𝐯</m:t>
                          </m:r>
                        </m:e>
                        <m:sub>
                          <m:r>
                            <a:rPr lang="en-US" altLang="zh-CN" sz="2000">
                              <a:latin typeface="Cambria Math" panose="02040503050406030204" pitchFamily="18" charset="0"/>
                            </a:rPr>
                            <m:t>2</m:t>
                          </m:r>
                        </m:sub>
                      </m:sSub>
                    </m:oMath>
                  </m:oMathPara>
                </a14:m>
                <a:endParaRPr lang="zh-CN" altLang="en-US" b="1" dirty="0"/>
              </a:p>
            </p:txBody>
          </p:sp>
        </mc:Choice>
        <mc:Fallback xmlns="">
          <p:sp>
            <p:nvSpPr>
              <p:cNvPr id="163" name="文本框 162"/>
              <p:cNvSpPr txBox="1">
                <a:spLocks noRot="1" noChangeAspect="1" noMove="1" noResize="1" noEditPoints="1" noAdjustHandles="1" noChangeArrowheads="1" noChangeShapeType="1" noTextEdit="1"/>
              </p:cNvSpPr>
              <p:nvPr/>
            </p:nvSpPr>
            <p:spPr>
              <a:xfrm>
                <a:off x="1029024" y="3303237"/>
                <a:ext cx="229241" cy="400110"/>
              </a:xfrm>
              <a:prstGeom prst="rect">
                <a:avLst/>
              </a:prstGeom>
              <a:blipFill>
                <a:blip r:embed="rId6"/>
                <a:stretch>
                  <a:fillRect r="-729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590"/>
              <p:cNvSpPr txBox="1"/>
              <p:nvPr/>
            </p:nvSpPr>
            <p:spPr>
              <a:xfrm>
                <a:off x="1599865" y="4300535"/>
                <a:ext cx="459191" cy="400110"/>
              </a:xfrm>
              <a:prstGeom prst="rect">
                <a:avLst/>
              </a:prstGeom>
              <a:noFill/>
            </p:spPr>
            <p:txBody>
              <a:bodyPr wrap="square" rtlCol="0">
                <a:spAutoFit/>
              </a:bodyPr>
              <a:lstStyle>
                <a:defPPr>
                  <a:defRPr lang="zh-CN"/>
                </a:defPPr>
                <a:lvl1pPr marL="0" algn="l" defTabSz="2571476" rtl="0" eaLnBrk="1" latinLnBrk="0" hangingPunct="1">
                  <a:defRPr sz="5062" kern="1200">
                    <a:solidFill>
                      <a:schemeClr val="tx1"/>
                    </a:solidFill>
                    <a:latin typeface="+mn-lt"/>
                    <a:ea typeface="+mn-ea"/>
                    <a:cs typeface="+mn-cs"/>
                  </a:defRPr>
                </a:lvl1pPr>
                <a:lvl2pPr marL="1285738" algn="l" defTabSz="2571476" rtl="0" eaLnBrk="1" latinLnBrk="0" hangingPunct="1">
                  <a:defRPr sz="5062" kern="1200">
                    <a:solidFill>
                      <a:schemeClr val="tx1"/>
                    </a:solidFill>
                    <a:latin typeface="+mn-lt"/>
                    <a:ea typeface="+mn-ea"/>
                    <a:cs typeface="+mn-cs"/>
                  </a:defRPr>
                </a:lvl2pPr>
                <a:lvl3pPr marL="2571476" algn="l" defTabSz="2571476" rtl="0" eaLnBrk="1" latinLnBrk="0" hangingPunct="1">
                  <a:defRPr sz="5062" kern="1200">
                    <a:solidFill>
                      <a:schemeClr val="tx1"/>
                    </a:solidFill>
                    <a:latin typeface="+mn-lt"/>
                    <a:ea typeface="+mn-ea"/>
                    <a:cs typeface="+mn-cs"/>
                  </a:defRPr>
                </a:lvl3pPr>
                <a:lvl4pPr marL="3857214" algn="l" defTabSz="2571476" rtl="0" eaLnBrk="1" latinLnBrk="0" hangingPunct="1">
                  <a:defRPr sz="5062" kern="1200">
                    <a:solidFill>
                      <a:schemeClr val="tx1"/>
                    </a:solidFill>
                    <a:latin typeface="+mn-lt"/>
                    <a:ea typeface="+mn-ea"/>
                    <a:cs typeface="+mn-cs"/>
                  </a:defRPr>
                </a:lvl4pPr>
                <a:lvl5pPr marL="5142951" algn="l" defTabSz="2571476" rtl="0" eaLnBrk="1" latinLnBrk="0" hangingPunct="1">
                  <a:defRPr sz="5062" kern="1200">
                    <a:solidFill>
                      <a:schemeClr val="tx1"/>
                    </a:solidFill>
                    <a:latin typeface="+mn-lt"/>
                    <a:ea typeface="+mn-ea"/>
                    <a:cs typeface="+mn-cs"/>
                  </a:defRPr>
                </a:lvl5pPr>
                <a:lvl6pPr marL="6428689" algn="l" defTabSz="2571476" rtl="0" eaLnBrk="1" latinLnBrk="0" hangingPunct="1">
                  <a:defRPr sz="5062" kern="1200">
                    <a:solidFill>
                      <a:schemeClr val="tx1"/>
                    </a:solidFill>
                    <a:latin typeface="+mn-lt"/>
                    <a:ea typeface="+mn-ea"/>
                    <a:cs typeface="+mn-cs"/>
                  </a:defRPr>
                </a:lvl6pPr>
                <a:lvl7pPr marL="7714427" algn="l" defTabSz="2571476" rtl="0" eaLnBrk="1" latinLnBrk="0" hangingPunct="1">
                  <a:defRPr sz="5062" kern="1200">
                    <a:solidFill>
                      <a:schemeClr val="tx1"/>
                    </a:solidFill>
                    <a:latin typeface="+mn-lt"/>
                    <a:ea typeface="+mn-ea"/>
                    <a:cs typeface="+mn-cs"/>
                  </a:defRPr>
                </a:lvl7pPr>
                <a:lvl8pPr marL="9000165" algn="l" defTabSz="2571476" rtl="0" eaLnBrk="1" latinLnBrk="0" hangingPunct="1">
                  <a:defRPr sz="5062" kern="1200">
                    <a:solidFill>
                      <a:schemeClr val="tx1"/>
                    </a:solidFill>
                    <a:latin typeface="+mn-lt"/>
                    <a:ea typeface="+mn-ea"/>
                    <a:cs typeface="+mn-cs"/>
                  </a:defRPr>
                </a:lvl8pPr>
                <a:lvl9pPr marL="10285903" algn="l" defTabSz="2571476" rtl="0" eaLnBrk="1" latinLnBrk="0" hangingPunct="1">
                  <a:defRPr sz="5062"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𝐯</m:t>
                          </m:r>
                        </m:e>
                        <m:sub>
                          <m:r>
                            <a:rPr lang="en-US" altLang="zh-CN" sz="2000">
                              <a:latin typeface="Cambria Math" panose="02040503050406030204" pitchFamily="18" charset="0"/>
                            </a:rPr>
                            <m:t>3</m:t>
                          </m:r>
                        </m:sub>
                      </m:sSub>
                    </m:oMath>
                  </m:oMathPara>
                </a14:m>
                <a:endParaRPr lang="zh-CN" altLang="en-US" sz="1800" b="1" dirty="0"/>
              </a:p>
            </p:txBody>
          </p:sp>
        </mc:Choice>
        <mc:Fallback xmlns="">
          <p:sp>
            <p:nvSpPr>
              <p:cNvPr id="164" name="文本框 590"/>
              <p:cNvSpPr txBox="1">
                <a:spLocks noRot="1" noChangeAspect="1" noMove="1" noResize="1" noEditPoints="1" noAdjustHandles="1" noChangeArrowheads="1" noChangeShapeType="1" noTextEdit="1"/>
              </p:cNvSpPr>
              <p:nvPr/>
            </p:nvSpPr>
            <p:spPr>
              <a:xfrm>
                <a:off x="1599865" y="4300535"/>
                <a:ext cx="459191" cy="400110"/>
              </a:xfrm>
              <a:prstGeom prst="rect">
                <a:avLst/>
              </a:prstGeom>
              <a:blipFill>
                <a:blip r:embed="rId7"/>
                <a:stretch>
                  <a:fillRect/>
                </a:stretch>
              </a:blipFill>
            </p:spPr>
            <p:txBody>
              <a:bodyPr/>
              <a:lstStyle/>
              <a:p>
                <a:r>
                  <a:rPr lang="zh-CN" altLang="en-US">
                    <a:noFill/>
                  </a:rPr>
                  <a:t> </a:t>
                </a:r>
              </a:p>
            </p:txBody>
          </p:sp>
        </mc:Fallback>
      </mc:AlternateContent>
      <p:sp>
        <p:nvSpPr>
          <p:cNvPr id="165" name="椭圆 164"/>
          <p:cNvSpPr>
            <a:spLocks noChangeAspect="1"/>
          </p:cNvSpPr>
          <p:nvPr/>
        </p:nvSpPr>
        <p:spPr>
          <a:xfrm rot="14554238">
            <a:off x="876823" y="3995865"/>
            <a:ext cx="40686" cy="406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rot="18247911">
            <a:off x="1348910" y="3384271"/>
            <a:ext cx="40686" cy="406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rot="18946371">
            <a:off x="1774186" y="4241823"/>
            <a:ext cx="40686" cy="406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rot="14355499">
            <a:off x="414307" y="3533349"/>
            <a:ext cx="965717" cy="96571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9" name="椭圆 168"/>
          <p:cNvSpPr>
            <a:spLocks noChangeAspect="1"/>
          </p:cNvSpPr>
          <p:nvPr/>
        </p:nvSpPr>
        <p:spPr>
          <a:xfrm rot="15451514">
            <a:off x="1087571" y="3555787"/>
            <a:ext cx="1419294" cy="1419294"/>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cxnSp>
        <p:nvCxnSpPr>
          <p:cNvPr id="170" name="直接连接符 169"/>
          <p:cNvCxnSpPr/>
          <p:nvPr/>
        </p:nvCxnSpPr>
        <p:spPr>
          <a:xfrm rot="18946371" flipH="1" flipV="1">
            <a:off x="599913" y="3680391"/>
            <a:ext cx="146100" cy="4388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1" name="文本框 170"/>
              <p:cNvSpPr txBox="1"/>
              <p:nvPr/>
            </p:nvSpPr>
            <p:spPr>
              <a:xfrm>
                <a:off x="596261" y="3594009"/>
                <a:ext cx="19496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a:latin typeface="Cambria Math" panose="02040503050406030204" pitchFamily="18" charset="0"/>
                            </a:rPr>
                            <m:t>1</m:t>
                          </m:r>
                        </m:sub>
                      </m:sSub>
                    </m:oMath>
                  </m:oMathPara>
                </a14:m>
                <a:endParaRPr lang="zh-CN" altLang="en-US" sz="7200" b="1" dirty="0"/>
              </a:p>
            </p:txBody>
          </p:sp>
        </mc:Choice>
        <mc:Fallback xmlns="">
          <p:sp>
            <p:nvSpPr>
              <p:cNvPr id="171" name="文本框 170"/>
              <p:cNvSpPr txBox="1">
                <a:spLocks noRot="1" noChangeAspect="1" noMove="1" noResize="1" noEditPoints="1" noAdjustHandles="1" noChangeArrowheads="1" noChangeShapeType="1" noTextEdit="1"/>
              </p:cNvSpPr>
              <p:nvPr/>
            </p:nvSpPr>
            <p:spPr>
              <a:xfrm>
                <a:off x="596261" y="3594009"/>
                <a:ext cx="194963" cy="400110"/>
              </a:xfrm>
              <a:prstGeom prst="rect">
                <a:avLst/>
              </a:prstGeom>
              <a:blipFill>
                <a:blip r:embed="rId8"/>
                <a:stretch>
                  <a:fillRect r="-78125"/>
                </a:stretch>
              </a:blipFill>
            </p:spPr>
            <p:txBody>
              <a:bodyPr/>
              <a:lstStyle/>
              <a:p>
                <a:r>
                  <a:rPr lang="zh-CN" altLang="en-US">
                    <a:noFill/>
                  </a:rPr>
                  <a:t> </a:t>
                </a:r>
              </a:p>
            </p:txBody>
          </p:sp>
        </mc:Fallback>
      </mc:AlternateContent>
      <p:cxnSp>
        <p:nvCxnSpPr>
          <p:cNvPr id="172" name="直接连接符 171"/>
          <p:cNvCxnSpPr>
            <a:stCxn id="161" idx="5"/>
            <a:endCxn id="166" idx="6"/>
          </p:cNvCxnSpPr>
          <p:nvPr/>
        </p:nvCxnSpPr>
        <p:spPr>
          <a:xfrm flipH="1">
            <a:off x="1380668" y="3017721"/>
            <a:ext cx="248205" cy="37005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9" idx="4"/>
            <a:endCxn id="167" idx="5"/>
          </p:cNvCxnSpPr>
          <p:nvPr/>
        </p:nvCxnSpPr>
        <p:spPr>
          <a:xfrm flipH="1">
            <a:off x="1814871" y="4112143"/>
            <a:ext cx="675240" cy="15029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 name="矩形 173"/>
              <p:cNvSpPr/>
              <p:nvPr/>
            </p:nvSpPr>
            <p:spPr>
              <a:xfrm>
                <a:off x="1038422" y="2983470"/>
                <a:ext cx="4685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Sub>
                    </m:oMath>
                  </m:oMathPara>
                </a14:m>
                <a:endParaRPr lang="zh-CN" altLang="en-US" sz="1400" dirty="0"/>
              </a:p>
            </p:txBody>
          </p:sp>
        </mc:Choice>
        <mc:Fallback xmlns="">
          <p:sp>
            <p:nvSpPr>
              <p:cNvPr id="174" name="矩形 173"/>
              <p:cNvSpPr>
                <a:spLocks noRot="1" noChangeAspect="1" noMove="1" noResize="1" noEditPoints="1" noAdjustHandles="1" noChangeArrowheads="1" noChangeShapeType="1" noTextEdit="1"/>
              </p:cNvSpPr>
              <p:nvPr/>
            </p:nvSpPr>
            <p:spPr>
              <a:xfrm>
                <a:off x="1038422" y="2983470"/>
                <a:ext cx="468526"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矩形 174"/>
              <p:cNvSpPr/>
              <p:nvPr/>
            </p:nvSpPr>
            <p:spPr>
              <a:xfrm>
                <a:off x="1785523" y="3792928"/>
                <a:ext cx="4685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a:latin typeface="Cambria Math" panose="02040503050406030204" pitchFamily="18" charset="0"/>
                            </a:rPr>
                            <m:t>3</m:t>
                          </m:r>
                        </m:sub>
                      </m:sSub>
                    </m:oMath>
                  </m:oMathPara>
                </a14:m>
                <a:endParaRPr lang="zh-CN" altLang="en-US" sz="500" dirty="0"/>
              </a:p>
            </p:txBody>
          </p:sp>
        </mc:Choice>
        <mc:Fallback xmlns="">
          <p:sp>
            <p:nvSpPr>
              <p:cNvPr id="175" name="矩形 174"/>
              <p:cNvSpPr>
                <a:spLocks noRot="1" noChangeAspect="1" noMove="1" noResize="1" noEditPoints="1" noAdjustHandles="1" noChangeArrowheads="1" noChangeShapeType="1" noTextEdit="1"/>
              </p:cNvSpPr>
              <p:nvPr/>
            </p:nvSpPr>
            <p:spPr>
              <a:xfrm>
                <a:off x="1785523" y="3792928"/>
                <a:ext cx="468526" cy="400110"/>
              </a:xfrm>
              <a:prstGeom prst="rect">
                <a:avLst/>
              </a:prstGeom>
              <a:blipFill>
                <a:blip r:embed="rId10"/>
                <a:stretch>
                  <a:fillRect/>
                </a:stretch>
              </a:blipFill>
            </p:spPr>
            <p:txBody>
              <a:bodyPr/>
              <a:lstStyle/>
              <a:p>
                <a:r>
                  <a:rPr lang="zh-CN" altLang="en-US">
                    <a:noFill/>
                  </a:rPr>
                  <a:t> </a:t>
                </a:r>
              </a:p>
            </p:txBody>
          </p:sp>
        </mc:Fallback>
      </mc:AlternateContent>
      <p:sp>
        <p:nvSpPr>
          <p:cNvPr id="176" name="文本框 175"/>
          <p:cNvSpPr txBox="1"/>
          <p:nvPr/>
        </p:nvSpPr>
        <p:spPr>
          <a:xfrm>
            <a:off x="1997781" y="3157399"/>
            <a:ext cx="16668" cy="203435"/>
          </a:xfrm>
          <a:prstGeom prst="rect">
            <a:avLst/>
          </a:prstGeom>
          <a:noFill/>
        </p:spPr>
        <p:txBody>
          <a:bodyPr wrap="square" rtlCol="0">
            <a:spAutoFit/>
          </a:bodyPr>
          <a:lstStyle/>
          <a:p>
            <a:endParaRPr lang="zh-CN" altLang="en-US" dirty="0"/>
          </a:p>
        </p:txBody>
      </p:sp>
      <p:sp>
        <p:nvSpPr>
          <p:cNvPr id="177" name="文本框 176"/>
          <p:cNvSpPr txBox="1"/>
          <p:nvPr/>
        </p:nvSpPr>
        <p:spPr>
          <a:xfrm>
            <a:off x="2072198" y="3082784"/>
            <a:ext cx="137921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Intersections</a:t>
            </a:r>
            <a:endParaRPr lang="zh-CN" altLang="en-US" dirty="0">
              <a:latin typeface="Times New Roman" panose="02020603050405020304" pitchFamily="18" charset="0"/>
              <a:cs typeface="Times New Roman" panose="02020603050405020304" pitchFamily="18" charset="0"/>
            </a:endParaRPr>
          </a:p>
        </p:txBody>
      </p:sp>
      <p:cxnSp>
        <p:nvCxnSpPr>
          <p:cNvPr id="178" name="直接连接符 177"/>
          <p:cNvCxnSpPr>
            <a:endCxn id="179" idx="5"/>
          </p:cNvCxnSpPr>
          <p:nvPr/>
        </p:nvCxnSpPr>
        <p:spPr>
          <a:xfrm flipH="1">
            <a:off x="1311820" y="3358844"/>
            <a:ext cx="862128" cy="477142"/>
          </a:xfrm>
          <a:prstGeom prst="line">
            <a:avLst/>
          </a:prstGeom>
          <a:ln w="19050">
            <a:solidFill>
              <a:schemeClr val="tx1"/>
            </a:solidFill>
            <a:prstDash val="dash"/>
            <a:headEnd type="triangle" w="lg" len="lg"/>
            <a:tailEnd type="none" w="lg" len="med"/>
          </a:ln>
        </p:spPr>
        <p:style>
          <a:lnRef idx="1">
            <a:schemeClr val="accent1"/>
          </a:lnRef>
          <a:fillRef idx="0">
            <a:schemeClr val="accent1"/>
          </a:fillRef>
          <a:effectRef idx="0">
            <a:schemeClr val="accent1"/>
          </a:effectRef>
          <a:fontRef idx="minor">
            <a:schemeClr val="tx1"/>
          </a:fontRef>
        </p:style>
      </p:cxnSp>
      <p:sp>
        <p:nvSpPr>
          <p:cNvPr id="179" name="椭圆 178"/>
          <p:cNvSpPr>
            <a:spLocks noChangeAspect="1"/>
          </p:cNvSpPr>
          <p:nvPr/>
        </p:nvSpPr>
        <p:spPr>
          <a:xfrm rot="17131918">
            <a:off x="1273765" y="3825649"/>
            <a:ext cx="40686" cy="4068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3714799" y="3959083"/>
            <a:ext cx="226939" cy="226511"/>
          </a:xfrm>
          <a:prstGeom prst="ellipse">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1" name="直接连接符 180"/>
          <p:cNvCxnSpPr>
            <a:stCxn id="180" idx="7"/>
          </p:cNvCxnSpPr>
          <p:nvPr/>
        </p:nvCxnSpPr>
        <p:spPr>
          <a:xfrm flipV="1">
            <a:off x="3908504" y="3312492"/>
            <a:ext cx="994942" cy="679762"/>
          </a:xfrm>
          <a:prstGeom prst="line">
            <a:avLst/>
          </a:prstGeom>
          <a:ln w="15875">
            <a:solidFill>
              <a:schemeClr val="tx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82" name="文本框 181"/>
          <p:cNvSpPr txBox="1"/>
          <p:nvPr/>
        </p:nvSpPr>
        <p:spPr>
          <a:xfrm>
            <a:off x="1043768" y="5192657"/>
            <a:ext cx="635897"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(a)</a:t>
            </a:r>
            <a:endParaRPr lang="zh-CN" altLang="en-US" sz="2000" dirty="0">
              <a:latin typeface="Times New Roman" panose="02020603050405020304" pitchFamily="18" charset="0"/>
              <a:cs typeface="Times New Roman" panose="02020603050405020304" pitchFamily="18" charset="0"/>
            </a:endParaRPr>
          </a:p>
        </p:txBody>
      </p:sp>
      <p:sp>
        <p:nvSpPr>
          <p:cNvPr id="183" name="文本框 182"/>
          <p:cNvSpPr txBox="1"/>
          <p:nvPr/>
        </p:nvSpPr>
        <p:spPr>
          <a:xfrm>
            <a:off x="3636799" y="5192657"/>
            <a:ext cx="635897" cy="400110"/>
          </a:xfrm>
          <a:prstGeom prst="rect">
            <a:avLst/>
          </a:prstGeom>
          <a:noFill/>
        </p:spPr>
        <p:txBody>
          <a:bodyPr wrap="square" rtlCol="0">
            <a:spAutoFit/>
          </a:bodyPr>
          <a:lstStyle>
            <a:defPPr>
              <a:defRPr lang="zh-CN"/>
            </a:defPPr>
            <a:lvl1pPr algn="ctr">
              <a:defRPr sz="2000">
                <a:latin typeface="Times New Roman" panose="02020603050405020304" pitchFamily="18" charset="0"/>
                <a:cs typeface="Times New Roman" panose="02020603050405020304" pitchFamily="18" charset="0"/>
              </a:defRPr>
            </a:lvl1pPr>
          </a:lstStyle>
          <a:p>
            <a:r>
              <a:rPr lang="en-US" altLang="zh-CN" dirty="0"/>
              <a:t>(b)</a:t>
            </a:r>
            <a:endParaRPr lang="zh-CN" altLang="en-US" dirty="0"/>
          </a:p>
        </p:txBody>
      </p:sp>
      <p:sp>
        <p:nvSpPr>
          <p:cNvPr id="184" name="文本框 52"/>
          <p:cNvSpPr txBox="1"/>
          <p:nvPr/>
        </p:nvSpPr>
        <p:spPr>
          <a:xfrm>
            <a:off x="7556446" y="5192657"/>
            <a:ext cx="635897" cy="400110"/>
          </a:xfrm>
          <a:prstGeom prst="rect">
            <a:avLst/>
          </a:prstGeom>
          <a:noFill/>
        </p:spPr>
        <p:txBody>
          <a:bodyPr wrap="square" rtlCol="0">
            <a:spAutoFit/>
          </a:bodyPr>
          <a:lstStyle>
            <a:defPPr>
              <a:defRPr lang="zh-CN"/>
            </a:defPPr>
            <a:lvl1pPr algn="ctr">
              <a:defRPr sz="2000">
                <a:latin typeface="Times New Roman" panose="02020603050405020304" pitchFamily="18" charset="0"/>
                <a:cs typeface="Times New Roman" panose="02020603050405020304" pitchFamily="18" charset="0"/>
              </a:defRPr>
            </a:lvl1pPr>
          </a:lstStyle>
          <a:p>
            <a:r>
              <a:rPr lang="en-US" altLang="zh-CN" dirty="0"/>
              <a:t>(c)</a:t>
            </a:r>
            <a:endParaRPr lang="zh-CN" altLang="en-US" dirty="0"/>
          </a:p>
        </p:txBody>
      </p:sp>
      <p:sp>
        <p:nvSpPr>
          <p:cNvPr id="185" name="文本框 52"/>
          <p:cNvSpPr txBox="1"/>
          <p:nvPr/>
        </p:nvSpPr>
        <p:spPr>
          <a:xfrm>
            <a:off x="10120188" y="5192657"/>
            <a:ext cx="635897" cy="400110"/>
          </a:xfrm>
          <a:prstGeom prst="rect">
            <a:avLst/>
          </a:prstGeom>
          <a:noFill/>
        </p:spPr>
        <p:txBody>
          <a:bodyPr wrap="square" rtlCol="0">
            <a:spAutoFit/>
          </a:bodyPr>
          <a:lstStyle>
            <a:defPPr>
              <a:defRPr lang="zh-CN"/>
            </a:defPPr>
            <a:lvl1pPr algn="ctr">
              <a:defRPr sz="2000">
                <a:latin typeface="Times New Roman" panose="02020603050405020304" pitchFamily="18" charset="0"/>
                <a:cs typeface="Times New Roman" panose="02020603050405020304" pitchFamily="18" charset="0"/>
              </a:defRPr>
            </a:lvl1pPr>
          </a:lstStyle>
          <a:p>
            <a:r>
              <a:rPr lang="en-US" altLang="zh-CN" dirty="0"/>
              <a:t>(d)</a:t>
            </a:r>
            <a:endParaRPr lang="zh-CN" altLang="en-US" dirty="0"/>
          </a:p>
        </p:txBody>
      </p:sp>
      <p:sp>
        <p:nvSpPr>
          <p:cNvPr id="186" name="文本框 185"/>
          <p:cNvSpPr txBox="1"/>
          <p:nvPr/>
        </p:nvSpPr>
        <p:spPr>
          <a:xfrm>
            <a:off x="5025690" y="4722014"/>
            <a:ext cx="1665686" cy="400110"/>
          </a:xfrm>
          <a:prstGeom prst="rect">
            <a:avLst/>
          </a:prstGeom>
          <a:noFill/>
        </p:spPr>
        <p:txBody>
          <a:bodyPr wrap="square" rtlCol="0">
            <a:spAutoFit/>
          </a:bodyPr>
          <a:lstStyle>
            <a:defPPr>
              <a:defRPr lang="zh-CN"/>
            </a:defPPr>
            <a:lvl1pPr algn="ctr">
              <a:defRPr sz="2000">
                <a:latin typeface="Times New Roman" panose="02020603050405020304" pitchFamily="18" charset="0"/>
                <a:cs typeface="Times New Roman" panose="02020603050405020304" pitchFamily="18" charset="0"/>
              </a:defRPr>
            </a:lvl1pPr>
          </a:lstStyle>
          <a:p>
            <a:r>
              <a:rPr lang="en-US" altLang="zh-CN" dirty="0"/>
              <a:t>Intersections</a:t>
            </a:r>
            <a:endParaRPr lang="zh-CN" altLang="en-US" dirty="0"/>
          </a:p>
        </p:txBody>
      </p:sp>
      <p:cxnSp>
        <p:nvCxnSpPr>
          <p:cNvPr id="187" name="直接连接符 186"/>
          <p:cNvCxnSpPr/>
          <p:nvPr/>
        </p:nvCxnSpPr>
        <p:spPr>
          <a:xfrm>
            <a:off x="3968040" y="4508160"/>
            <a:ext cx="1040532" cy="315571"/>
          </a:xfrm>
          <a:prstGeom prst="line">
            <a:avLst/>
          </a:prstGeom>
          <a:ln w="19050">
            <a:solidFill>
              <a:schemeClr val="tx1"/>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38" idx="4"/>
            <a:endCxn id="28" idx="0"/>
          </p:cNvCxnSpPr>
          <p:nvPr/>
        </p:nvCxnSpPr>
        <p:spPr>
          <a:xfrm flipH="1">
            <a:off x="5229423" y="3342008"/>
            <a:ext cx="109184" cy="39165"/>
          </a:xfrm>
          <a:prstGeom prst="line">
            <a:avLst/>
          </a:prstGeom>
          <a:ln w="12700"/>
        </p:spPr>
        <p:style>
          <a:lnRef idx="3">
            <a:schemeClr val="dk1"/>
          </a:lnRef>
          <a:fillRef idx="0">
            <a:schemeClr val="dk1"/>
          </a:fillRef>
          <a:effectRef idx="2">
            <a:schemeClr val="dk1"/>
          </a:effectRef>
          <a:fontRef idx="minor">
            <a:schemeClr val="tx1"/>
          </a:fontRef>
        </p:style>
      </p:cxnSp>
      <p:pic>
        <p:nvPicPr>
          <p:cNvPr id="189" name="图片 188"/>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419161" y="2714972"/>
            <a:ext cx="2302939" cy="2506101"/>
          </a:xfrm>
          <a:prstGeom prst="rect">
            <a:avLst/>
          </a:prstGeom>
        </p:spPr>
      </p:pic>
      <p:sp>
        <p:nvSpPr>
          <p:cNvPr id="190" name="矩形 189"/>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Joint </a:t>
            </a:r>
            <a:r>
              <a:rPr lang="en-US" altLang="zh-CN" sz="2400" dirty="0" smtClean="0">
                <a:latin typeface="Times New Roman" panose="02020603050405020304" pitchFamily="18" charset="0"/>
                <a:cs typeface="Times New Roman" panose="02020603050405020304" pitchFamily="18" charset="0"/>
              </a:rPr>
              <a:t>voting based focal feature localization</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58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sp>
        <p:nvSpPr>
          <p:cNvPr id="190" name="矩形 189"/>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Results</a:t>
            </a:r>
            <a:endParaRPr lang="en-US" altLang="zh-CN" sz="2000" dirty="0">
              <a:latin typeface="Times New Roman" panose="02020603050405020304" pitchFamily="18" charset="0"/>
              <a:cs typeface="Times New Roman" panose="02020603050405020304" pitchFamily="18" charset="0"/>
            </a:endParaRPr>
          </a:p>
        </p:txBody>
      </p:sp>
      <p:grpSp>
        <p:nvGrpSpPr>
          <p:cNvPr id="2" name="组合 1"/>
          <p:cNvGrpSpPr>
            <a:grpSpLocks noChangeAspect="1"/>
          </p:cNvGrpSpPr>
          <p:nvPr/>
        </p:nvGrpSpPr>
        <p:grpSpPr>
          <a:xfrm>
            <a:off x="911840" y="1735294"/>
            <a:ext cx="11280160" cy="4319182"/>
            <a:chOff x="-15230855" y="-3296754"/>
            <a:chExt cx="51583291" cy="19751283"/>
          </a:xfrm>
        </p:grpSpPr>
        <p:grpSp>
          <p:nvGrpSpPr>
            <p:cNvPr id="192" name="组合 191"/>
            <p:cNvGrpSpPr>
              <a:grpSpLocks noChangeAspect="1"/>
            </p:cNvGrpSpPr>
            <p:nvPr/>
          </p:nvGrpSpPr>
          <p:grpSpPr>
            <a:xfrm>
              <a:off x="-15230855" y="-3296754"/>
              <a:ext cx="23180663" cy="18421318"/>
              <a:chOff x="1228345" y="9003180"/>
              <a:chExt cx="23180663" cy="18421318"/>
            </a:xfrm>
          </p:grpSpPr>
          <p:pic>
            <p:nvPicPr>
              <p:cNvPr id="193" name="图片 19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92455" y="9003180"/>
                <a:ext cx="6753754" cy="9804515"/>
              </a:xfrm>
              <a:prstGeom prst="rect">
                <a:avLst/>
              </a:prstGeom>
            </p:spPr>
          </p:pic>
          <p:pic>
            <p:nvPicPr>
              <p:cNvPr id="194" name="图片 19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94243" y="9003180"/>
                <a:ext cx="7119845" cy="9804515"/>
              </a:xfrm>
              <a:prstGeom prst="rect">
                <a:avLst/>
              </a:prstGeom>
            </p:spPr>
          </p:pic>
          <p:pic>
            <p:nvPicPr>
              <p:cNvPr id="195" name="图片 19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152072" y="9003180"/>
                <a:ext cx="7069350" cy="9804515"/>
              </a:xfrm>
              <a:prstGeom prst="rect">
                <a:avLst/>
              </a:prstGeom>
            </p:spPr>
          </p:pic>
          <p:pic>
            <p:nvPicPr>
              <p:cNvPr id="196" name="图片 19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6834705" y="17619983"/>
                <a:ext cx="7574303" cy="9804515"/>
              </a:xfrm>
              <a:prstGeom prst="rect">
                <a:avLst/>
              </a:prstGeom>
            </p:spPr>
          </p:pic>
          <p:pic>
            <p:nvPicPr>
              <p:cNvPr id="197" name="图片 19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599573" y="17619983"/>
                <a:ext cx="12449750" cy="9804515"/>
              </a:xfrm>
              <a:prstGeom prst="rect">
                <a:avLst/>
              </a:prstGeom>
            </p:spPr>
          </p:pic>
          <p:pic>
            <p:nvPicPr>
              <p:cNvPr id="198" name="图片 19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228345" y="17619983"/>
                <a:ext cx="7069350" cy="9804515"/>
              </a:xfrm>
              <a:prstGeom prst="rect">
                <a:avLst/>
              </a:prstGeom>
            </p:spPr>
          </p:pic>
        </p:grpSp>
        <p:pic>
          <p:nvPicPr>
            <p:cNvPr id="199" name="图片 19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0350436" y="-2841768"/>
              <a:ext cx="16002000" cy="8886825"/>
            </a:xfrm>
            <a:prstGeom prst="rect">
              <a:avLst/>
            </a:prstGeom>
          </p:spPr>
        </p:pic>
        <p:pic>
          <p:nvPicPr>
            <p:cNvPr id="200" name="图片 199"/>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4808136" y="5328458"/>
              <a:ext cx="6858000" cy="9296400"/>
            </a:xfrm>
            <a:prstGeom prst="rect">
              <a:avLst/>
            </a:prstGeom>
          </p:spPr>
        </p:pic>
        <p:pic>
          <p:nvPicPr>
            <p:cNvPr id="201" name="图片 200"/>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7881544" y="-3296754"/>
              <a:ext cx="7788623" cy="18683622"/>
            </a:xfrm>
            <a:prstGeom prst="rect">
              <a:avLst/>
            </a:prstGeom>
          </p:spPr>
        </p:pic>
        <p:pic>
          <p:nvPicPr>
            <p:cNvPr id="202" name="图片 201"/>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866106" y="-3296754"/>
              <a:ext cx="7924801" cy="18683622"/>
            </a:xfrm>
            <a:prstGeom prst="rect">
              <a:avLst/>
            </a:prstGeom>
          </p:spPr>
        </p:pic>
        <p:sp>
          <p:nvSpPr>
            <p:cNvPr id="203" name="文本框 202"/>
            <p:cNvSpPr txBox="1">
              <a:spLocks noChangeAspect="1"/>
            </p:cNvSpPr>
            <p:nvPr/>
          </p:nvSpPr>
          <p:spPr>
            <a:xfrm>
              <a:off x="-14440096" y="14624857"/>
              <a:ext cx="5127320" cy="1829672"/>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Original</a:t>
              </a:r>
              <a:endParaRPr lang="zh-CN" altLang="en-US" sz="600" dirty="0">
                <a:latin typeface="Times New Roman" panose="02020603050405020304" pitchFamily="18" charset="0"/>
                <a:cs typeface="Times New Roman" panose="02020603050405020304" pitchFamily="18" charset="0"/>
              </a:endParaRPr>
            </a:p>
          </p:txBody>
        </p:sp>
        <p:sp>
          <p:nvSpPr>
            <p:cNvPr id="204" name="文本框 203"/>
            <p:cNvSpPr txBox="1">
              <a:spLocks noChangeAspect="1"/>
            </p:cNvSpPr>
            <p:nvPr/>
          </p:nvSpPr>
          <p:spPr>
            <a:xfrm>
              <a:off x="-5952609" y="14624858"/>
              <a:ext cx="4521199" cy="1462383"/>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Noise</a:t>
              </a:r>
              <a:endParaRPr lang="zh-CN" altLang="en-US" sz="2000" dirty="0">
                <a:latin typeface="Times New Roman" panose="02020603050405020304" pitchFamily="18" charset="0"/>
                <a:cs typeface="Times New Roman" panose="02020603050405020304" pitchFamily="18" charset="0"/>
              </a:endParaRPr>
            </a:p>
          </p:txBody>
        </p:sp>
        <p:sp>
          <p:nvSpPr>
            <p:cNvPr id="205" name="文本框 204"/>
            <p:cNvSpPr txBox="1">
              <a:spLocks noChangeAspect="1"/>
            </p:cNvSpPr>
            <p:nvPr/>
          </p:nvSpPr>
          <p:spPr>
            <a:xfrm>
              <a:off x="2082802" y="14624858"/>
              <a:ext cx="4521199" cy="1462383"/>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Holes</a:t>
              </a:r>
              <a:endParaRPr lang="zh-CN" altLang="en-US" sz="2000" dirty="0">
                <a:latin typeface="Times New Roman" panose="02020603050405020304" pitchFamily="18" charset="0"/>
                <a:cs typeface="Times New Roman" panose="02020603050405020304" pitchFamily="18" charset="0"/>
              </a:endParaRPr>
            </a:p>
          </p:txBody>
        </p:sp>
        <p:sp>
          <p:nvSpPr>
            <p:cNvPr id="206" name="文本框 205"/>
            <p:cNvSpPr txBox="1">
              <a:spLocks noChangeAspect="1"/>
            </p:cNvSpPr>
            <p:nvPr/>
          </p:nvSpPr>
          <p:spPr>
            <a:xfrm>
              <a:off x="19042335" y="14624858"/>
              <a:ext cx="4521199" cy="1462383"/>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Scales</a:t>
              </a:r>
              <a:endParaRPr lang="zh-CN" alt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6347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725456" y="2353070"/>
            <a:ext cx="8606377" cy="2322592"/>
            <a:chOff x="1106036" y="2338555"/>
            <a:chExt cx="8606377" cy="2322592"/>
          </a:xfrm>
        </p:grpSpPr>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69834" y="2535550"/>
              <a:ext cx="3831548" cy="2125597"/>
            </a:xfrm>
            <a:prstGeom prst="rect">
              <a:avLst/>
            </a:prstGeom>
          </p:spPr>
        </p:pic>
        <p:pic>
          <p:nvPicPr>
            <p:cNvPr id="8" name="图片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06036" y="2486323"/>
              <a:ext cx="1710139" cy="2125597"/>
            </a:xfrm>
            <a:prstGeom prst="rect">
              <a:avLst/>
            </a:prstGeom>
          </p:spPr>
        </p:pic>
        <p:pic>
          <p:nvPicPr>
            <p:cNvPr id="9" name="图片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290683" y="2535550"/>
              <a:ext cx="1770183" cy="2125597"/>
            </a:xfrm>
            <a:prstGeom prst="rect">
              <a:avLst/>
            </a:prstGeom>
          </p:spPr>
        </p:pic>
        <p:sp>
          <p:nvSpPr>
            <p:cNvPr id="10" name="文本框 9"/>
            <p:cNvSpPr txBox="1"/>
            <p:nvPr/>
          </p:nvSpPr>
          <p:spPr>
            <a:xfrm>
              <a:off x="1117914" y="2353129"/>
              <a:ext cx="1581622"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Geodesics</a:t>
              </a:r>
              <a:endParaRPr lang="zh-CN" altLang="en-US" sz="66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5558659" y="2369333"/>
              <a:ext cx="1611360"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Bi-harmonic</a:t>
              </a:r>
              <a:endParaRPr lang="zh-CN" altLang="en-US" sz="1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223472" y="2338555"/>
              <a:ext cx="197281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Commute-time</a:t>
              </a:r>
              <a:endParaRPr lang="zh-CN" altLang="en-US" sz="8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807002" y="2584777"/>
              <a:ext cx="1643450" cy="2076370"/>
            </a:xfrm>
            <a:prstGeom prst="rect">
              <a:avLst/>
            </a:prstGeom>
          </p:spPr>
        </p:pic>
        <p:sp>
          <p:nvSpPr>
            <p:cNvPr id="15" name="文本框 14"/>
            <p:cNvSpPr txBox="1"/>
            <p:nvPr/>
          </p:nvSpPr>
          <p:spPr>
            <a:xfrm>
              <a:off x="7470600" y="2348240"/>
              <a:ext cx="2241813" cy="584775"/>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Region selection</a:t>
              </a:r>
            </a:p>
            <a:p>
              <a:pPr algn="ctr"/>
              <a:endParaRPr lang="zh-CN" altLang="en-US" sz="14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91" name="文本框 190"/>
              <p:cNvSpPr txBox="1"/>
              <p:nvPr/>
            </p:nvSpPr>
            <p:spPr>
              <a:xfrm>
                <a:off x="414306" y="1273629"/>
                <a:ext cx="11234769" cy="509389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Region selection</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Structure-aware bi-harmonic distance:  </a:t>
                </a:r>
                <a14:m>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𝑑</m:t>
                        </m:r>
                      </m:e>
                      <m:sub>
                        <m:r>
                          <a:rPr lang="en-US" altLang="zh-CN" sz="2400" b="0" i="1" smtClean="0">
                            <a:latin typeface="Cambria Math" panose="02040503050406030204" pitchFamily="18" charset="0"/>
                            <a:cs typeface="Times New Roman" panose="02020603050405020304" pitchFamily="18" charset="0"/>
                          </a:rPr>
                          <m:t>𝐵</m:t>
                        </m:r>
                      </m:sub>
                    </m:sSub>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1" i="0" smtClean="0">
                            <a:latin typeface="Cambria Math" panose="02040503050406030204" pitchFamily="18" charset="0"/>
                            <a:cs typeface="Times New Roman" panose="02020603050405020304" pitchFamily="18" charset="0"/>
                          </a:rPr>
                          <m:t>𝐱</m:t>
                        </m:r>
                        <m:r>
                          <a:rPr lang="en-US" altLang="zh-CN" sz="2400" b="1" i="0" smtClean="0">
                            <a:latin typeface="Cambria Math" panose="02040503050406030204" pitchFamily="18" charset="0"/>
                            <a:cs typeface="Times New Roman" panose="02020603050405020304" pitchFamily="18" charset="0"/>
                          </a:rPr>
                          <m:t>,</m:t>
                        </m:r>
                        <m:r>
                          <a:rPr lang="en-US" altLang="zh-CN" sz="2400" b="1" i="0" smtClean="0">
                            <a:latin typeface="Cambria Math" panose="02040503050406030204" pitchFamily="18" charset="0"/>
                            <a:cs typeface="Times New Roman" panose="02020603050405020304" pitchFamily="18" charset="0"/>
                          </a:rPr>
                          <m:t>𝐲</m:t>
                        </m:r>
                      </m:e>
                    </m:d>
                    <m:r>
                      <a:rPr lang="en-US" altLang="zh-CN" sz="2400" b="0" i="1" smtClean="0">
                        <a:latin typeface="Cambria Math" panose="02040503050406030204" pitchFamily="18" charset="0"/>
                        <a:cs typeface="Times New Roman" panose="02020603050405020304" pitchFamily="18" charset="0"/>
                      </a:rPr>
                      <m:t>=</m:t>
                    </m:r>
                    <m:nary>
                      <m:naryPr>
                        <m:chr m:val="∑"/>
                        <m:ctrlPr>
                          <a:rPr lang="en-US" altLang="zh-CN" sz="2400" b="0" i="1" smtClean="0">
                            <a:latin typeface="Cambria Math" panose="02040503050406030204" pitchFamily="18" charset="0"/>
                            <a:cs typeface="Times New Roman" panose="02020603050405020304" pitchFamily="18" charset="0"/>
                          </a:rPr>
                        </m:ctrlPr>
                      </m:naryPr>
                      <m:sub>
                        <m:r>
                          <m:rPr>
                            <m:brk m:alnAt="23"/>
                          </m:rPr>
                          <a:rPr lang="en-US" altLang="zh-CN" sz="2400" b="0" i="1" smtClean="0">
                            <a:latin typeface="Cambria Math" panose="02040503050406030204" pitchFamily="18" charset="0"/>
                            <a:cs typeface="Times New Roman" panose="02020603050405020304" pitchFamily="18" charset="0"/>
                          </a:rPr>
                          <m:t>𝑘</m:t>
                        </m:r>
                        <m:r>
                          <a:rPr lang="en-US" altLang="zh-CN" sz="2400" b="0" i="1" smtClean="0">
                            <a:latin typeface="Cambria Math" panose="02040503050406030204" pitchFamily="18" charset="0"/>
                            <a:cs typeface="Times New Roman" panose="02020603050405020304" pitchFamily="18" charset="0"/>
                          </a:rPr>
                          <m:t>=1</m:t>
                        </m:r>
                      </m:sub>
                      <m:sup>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400" b="0" i="1" smtClean="0">
                                <a:latin typeface="Cambria Math" panose="02040503050406030204" pitchFamily="18" charset="0"/>
                                <a:cs typeface="Times New Roman" panose="02020603050405020304" pitchFamily="18" charset="0"/>
                              </a:rPr>
                            </m:ctrlPr>
                          </m:fPr>
                          <m:num>
                            <m:sSup>
                              <m:sSupPr>
                                <m:ctrlPr>
                                  <a:rPr lang="en-US" altLang="zh-CN" sz="2400" b="0" i="1" smtClean="0">
                                    <a:latin typeface="Cambria Math" panose="02040503050406030204" pitchFamily="18" charset="0"/>
                                    <a:cs typeface="Times New Roman" panose="02020603050405020304" pitchFamily="18" charset="0"/>
                                  </a:rPr>
                                </m:ctrlPr>
                              </m:sSupPr>
                              <m:e>
                                <m:d>
                                  <m:dPr>
                                    <m:ctrlPr>
                                      <a:rPr lang="en-US" altLang="zh-CN" sz="2400" b="0" i="1" smtClean="0">
                                        <a:latin typeface="Cambria Math" panose="02040503050406030204" pitchFamily="18" charset="0"/>
                                        <a:cs typeface="Times New Roman" panose="02020603050405020304" pitchFamily="18" charset="0"/>
                                      </a:rPr>
                                    </m:ctrlPr>
                                  </m:d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𝜙</m:t>
                                        </m:r>
                                      </m:e>
                                      <m:sub>
                                        <m:r>
                                          <a:rPr lang="en-US" altLang="zh-CN" sz="2400" b="0" i="1" smtClean="0">
                                            <a:latin typeface="Cambria Math" panose="02040503050406030204" pitchFamily="18" charset="0"/>
                                            <a:cs typeface="Times New Roman" panose="02020603050405020304" pitchFamily="18" charset="0"/>
                                          </a:rPr>
                                          <m:t>𝑘</m:t>
                                        </m:r>
                                      </m:sub>
                                    </m:sSub>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1" i="0" smtClean="0">
                                            <a:latin typeface="Cambria Math" panose="02040503050406030204" pitchFamily="18" charset="0"/>
                                            <a:cs typeface="Times New Roman" panose="02020603050405020304" pitchFamily="18" charset="0"/>
                                          </a:rPr>
                                          <m:t>𝐱</m:t>
                                        </m:r>
                                      </m:e>
                                    </m:d>
                                    <m:r>
                                      <a:rPr lang="en-US" altLang="zh-CN" sz="2400" b="0" i="1" smtClean="0">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𝜙</m:t>
                                        </m:r>
                                      </m:e>
                                      <m:sub>
                                        <m:r>
                                          <a:rPr lang="en-US" altLang="zh-CN" sz="2400" i="1" smtClean="0">
                                            <a:latin typeface="Cambria Math" panose="02040503050406030204" pitchFamily="18" charset="0"/>
                                            <a:cs typeface="Times New Roman" panose="02020603050405020304" pitchFamily="18" charset="0"/>
                                          </a:rPr>
                                          <m:t>𝑘</m:t>
                                        </m:r>
                                      </m:sub>
                                    </m:sSub>
                                    <m:d>
                                      <m:dPr>
                                        <m:ctrlPr>
                                          <a:rPr lang="en-US" altLang="zh-CN" sz="2400" i="1">
                                            <a:latin typeface="Cambria Math" panose="02040503050406030204" pitchFamily="18" charset="0"/>
                                            <a:cs typeface="Times New Roman" panose="02020603050405020304" pitchFamily="18" charset="0"/>
                                          </a:rPr>
                                        </m:ctrlPr>
                                      </m:dPr>
                                      <m:e>
                                        <m:r>
                                          <a:rPr lang="en-US" altLang="zh-CN" sz="2400" b="1" i="0" smtClean="0">
                                            <a:latin typeface="Cambria Math" panose="02040503050406030204" pitchFamily="18" charset="0"/>
                                            <a:cs typeface="Times New Roman" panose="02020603050405020304" pitchFamily="18" charset="0"/>
                                          </a:rPr>
                                          <m:t>𝐲</m:t>
                                        </m:r>
                                      </m:e>
                                    </m:d>
                                  </m:e>
                                </m:d>
                              </m:e>
                              <m:sup>
                                <m:r>
                                  <a:rPr lang="en-US" altLang="zh-CN" sz="2400" b="0" i="1" smtClean="0">
                                    <a:latin typeface="Cambria Math" panose="02040503050406030204" pitchFamily="18" charset="0"/>
                                    <a:cs typeface="Times New Roman" panose="02020603050405020304" pitchFamily="18" charset="0"/>
                                  </a:rPr>
                                  <m:t>2</m:t>
                                </m:r>
                              </m:sup>
                            </m:sSup>
                          </m:num>
                          <m:den>
                            <m:sSubSup>
                              <m:sSubSupPr>
                                <m:ctrlPr>
                                  <a:rPr lang="en-US" altLang="zh-CN" sz="2400" b="0" i="1" smtClean="0">
                                    <a:latin typeface="Cambria Math" panose="02040503050406030204" pitchFamily="18" charset="0"/>
                                    <a:cs typeface="Times New Roman" panose="02020603050405020304" pitchFamily="18" charset="0"/>
                                  </a:rPr>
                                </m:ctrlPr>
                              </m:sSubSupPr>
                              <m:e>
                                <m:r>
                                  <a:rPr lang="en-US" altLang="zh-CN" sz="2400" b="0" i="1" smtClean="0">
                                    <a:latin typeface="Cambria Math" panose="02040503050406030204" pitchFamily="18" charset="0"/>
                                    <a:cs typeface="Times New Roman" panose="02020603050405020304" pitchFamily="18" charset="0"/>
                                  </a:rPr>
                                  <m:t>𝜆</m:t>
                                </m:r>
                              </m:e>
                              <m:sub>
                                <m:r>
                                  <a:rPr lang="en-US" altLang="zh-CN" sz="2400" b="0" i="1" smtClean="0">
                                    <a:latin typeface="Cambria Math" panose="02040503050406030204" pitchFamily="18" charset="0"/>
                                    <a:cs typeface="Times New Roman" panose="02020603050405020304" pitchFamily="18" charset="0"/>
                                  </a:rPr>
                                  <m:t>𝑘</m:t>
                                </m:r>
                              </m:sub>
                              <m:sup>
                                <m:r>
                                  <a:rPr lang="en-US" altLang="zh-CN" sz="2400" b="0" i="1" smtClean="0">
                                    <a:latin typeface="Cambria Math" panose="02040503050406030204" pitchFamily="18" charset="0"/>
                                    <a:cs typeface="Times New Roman" panose="02020603050405020304" pitchFamily="18" charset="0"/>
                                  </a:rPr>
                                  <m:t>2</m:t>
                                </m:r>
                              </m:sup>
                            </m:sSubSup>
                          </m:den>
                        </m:f>
                      </m:e>
                    </m:nary>
                  </m:oMath>
                </a14:m>
                <a:endParaRPr lang="en-US" altLang="zh-CN" sz="24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This descriptor consists of 3 different type of description</a:t>
                </a:r>
              </a:p>
              <a:p>
                <a:pPr marL="800100" lvl="1"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Global shape description: geodesic D2 </a:t>
                </a:r>
                <a:r>
                  <a:rPr lang="en-US" altLang="zh-CN" sz="2000" dirty="0" smtClean="0">
                    <a:latin typeface="Times New Roman" panose="02020603050405020304" pitchFamily="18" charset="0"/>
                    <a:cs typeface="Times New Roman" panose="02020603050405020304" pitchFamily="18" charset="0"/>
                  </a:rPr>
                  <a:t>histogram</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Intra-structure of features: weighted graph of features</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Details description: shape context on surface</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91" name="文本框 190"/>
              <p:cNvSpPr txBox="1">
                <a:spLocks noRot="1" noChangeAspect="1" noMove="1" noResize="1" noEditPoints="1" noAdjustHandles="1" noChangeArrowheads="1" noChangeShapeType="1" noTextEdit="1"/>
              </p:cNvSpPr>
              <p:nvPr/>
            </p:nvSpPr>
            <p:spPr>
              <a:xfrm>
                <a:off x="414306" y="1273629"/>
                <a:ext cx="11234769" cy="5093895"/>
              </a:xfrm>
              <a:prstGeom prst="rect">
                <a:avLst/>
              </a:prstGeom>
              <a:blipFill>
                <a:blip r:embed="rId7"/>
                <a:stretch>
                  <a:fillRect l="-760" t="-957" b="-1196"/>
                </a:stretch>
              </a:blipFill>
            </p:spPr>
            <p:txBody>
              <a:bodyPr/>
              <a:lstStyle/>
              <a:p>
                <a:r>
                  <a:rPr lang="zh-CN" altLang="en-US">
                    <a:noFill/>
                  </a:rPr>
                  <a:t> </a:t>
                </a:r>
              </a:p>
            </p:txBody>
          </p:sp>
        </mc:Fallback>
      </mc:AlternateContent>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Regional shape descriptor</a:t>
            </a:r>
          </a:p>
        </p:txBody>
      </p:sp>
    </p:spTree>
    <p:extLst>
      <p:ext uri="{BB962C8B-B14F-4D97-AF65-F5344CB8AC3E}">
        <p14:creationId xmlns:p14="http://schemas.microsoft.com/office/powerpoint/2010/main" val="30353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Education Background</a:t>
            </a:r>
          </a:p>
        </p:txBody>
      </p:sp>
      <p:sp>
        <p:nvSpPr>
          <p:cNvPr id="8" name="文本框 7"/>
          <p:cNvSpPr txBox="1"/>
          <p:nvPr/>
        </p:nvSpPr>
        <p:spPr>
          <a:xfrm>
            <a:off x="414307" y="1273629"/>
            <a:ext cx="10791824" cy="5940088"/>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Sept. 2008 - Jun. 2012</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B.E., Computer Science</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School of Computer Science and Engineering, Beihang University</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Recommended to the Ph.D. program without exams, top 10%	</a:t>
            </a:r>
          </a:p>
          <a:p>
            <a:pPr marL="342900" indent="-342900">
              <a:spcBef>
                <a:spcPts val="18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Sept. 2012 - Now</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Ph.D., Computer Application </a:t>
            </a:r>
            <a:r>
              <a:rPr lang="en-US" altLang="zh-CN" sz="2000" dirty="0" smtClean="0">
                <a:latin typeface="Times New Roman" panose="02020603050405020304" pitchFamily="18" charset="0"/>
                <a:cs typeface="Times New Roman" panose="02020603050405020304" pitchFamily="18" charset="0"/>
              </a:rPr>
              <a:t>Technology</a:t>
            </a: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Advisor: Prof. Aimin Hao (Beihang) &amp; Prof. Hong Qin (Stony Brook University)</a:t>
            </a:r>
            <a:endParaRPr lang="en-US" altLang="zh-CN" sz="2000" dirty="0" smtClean="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State Key Laboratory of Virtual Reality Technology and Systems                   </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School of Computer Science and Engineering, Beihang University</a:t>
            </a:r>
          </a:p>
          <a:p>
            <a:pPr marL="342900" indent="-342900">
              <a:spcBef>
                <a:spcPts val="18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Sept. 2012 - Now</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Ph.D</a:t>
            </a:r>
            <a:r>
              <a:rPr lang="en-US" altLang="zh-CN"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(Honorary)</a:t>
            </a:r>
            <a:r>
              <a:rPr lang="en-US" altLang="zh-CN"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Computer Science</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School of Advanced Engineering, Beihang University	</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An elite program, only 3 in CS</a:t>
            </a: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90179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文本框 190"/>
          <p:cNvSpPr txBox="1"/>
          <p:nvPr/>
        </p:nvSpPr>
        <p:spPr>
          <a:xfrm>
            <a:off x="414306" y="1273629"/>
            <a:ext cx="11234769" cy="3970318"/>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Poisson-disk uniform sampling </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Irregular triangulation, different mesh resolution</a:t>
            </a: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Global shape description: geodesic D2 histogram</a:t>
            </a:r>
          </a:p>
          <a:p>
            <a:pPr lvl="1">
              <a:spcBef>
                <a:spcPts val="1200"/>
              </a:spcBef>
            </a:pPr>
            <a:endParaRPr lang="en-US" altLang="zh-CN" sz="2000" dirty="0" smtClean="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Regional shape descriptor</a:t>
            </a:r>
            <a:endParaRPr lang="en-US" altLang="zh-CN" sz="4000" b="1" dirty="0" smtClean="0">
              <a:solidFill>
                <a:schemeClr val="tx1"/>
              </a:solidFill>
              <a:latin typeface="Times New Roman" pitchFamily="18" charset="0"/>
              <a:cs typeface="Times New Roman" pitchFamily="18" charset="0"/>
            </a:endParaRPr>
          </a:p>
        </p:txBody>
      </p:sp>
      <p:sp>
        <p:nvSpPr>
          <p:cNvPr id="2" name="AutoShape 2" descr="File:Poisson disk sampl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13446" y="2349630"/>
            <a:ext cx="3365673" cy="1714372"/>
          </a:xfrm>
          <a:prstGeom prst="rect">
            <a:avLst/>
          </a:prstGeom>
        </p:spPr>
      </p:pic>
      <p:sp>
        <p:nvSpPr>
          <p:cNvPr id="20" name="文本框 19"/>
          <p:cNvSpPr txBox="1"/>
          <p:nvPr/>
        </p:nvSpPr>
        <p:spPr>
          <a:xfrm>
            <a:off x="1145024" y="3022150"/>
            <a:ext cx="581925"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2D</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6049537" y="2855648"/>
            <a:ext cx="581925"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3</a:t>
            </a:r>
            <a:r>
              <a:rPr lang="en-US" altLang="zh-CN" dirty="0" smtClean="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4" cstate="email">
            <a:extLst>
              <a:ext uri="{28A0092B-C50C-407E-A947-70E740481C1C}">
                <a14:useLocalDpi xmlns:a14="http://schemas.microsoft.com/office/drawing/2010/main"/>
              </a:ext>
            </a:extLst>
          </a:blip>
          <a:srcRect l="26747" t="5935" r="19638" b="7132"/>
          <a:stretch/>
        </p:blipFill>
        <p:spPr>
          <a:xfrm>
            <a:off x="6631462" y="1400748"/>
            <a:ext cx="2458996" cy="2990335"/>
          </a:xfrm>
          <a:prstGeom prst="rect">
            <a:avLst/>
          </a:prstGeom>
        </p:spPr>
      </p:pic>
      <p:pic>
        <p:nvPicPr>
          <p:cNvPr id="25" name="图片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07607" y="4951002"/>
            <a:ext cx="2246210" cy="1686795"/>
          </a:xfrm>
          <a:prstGeom prst="rect">
            <a:avLst/>
          </a:prstGeom>
        </p:spPr>
      </p:pic>
      <p:pic>
        <p:nvPicPr>
          <p:cNvPr id="26" name="图片 2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23875" y="5035632"/>
            <a:ext cx="1550722" cy="1492922"/>
          </a:xfrm>
          <a:prstGeom prst="rect">
            <a:avLst/>
          </a:prstGeom>
        </p:spPr>
      </p:pic>
      <p:pic>
        <p:nvPicPr>
          <p:cNvPr id="27" name="图片 26"/>
          <p:cNvPicPr>
            <a:picLocks noChangeAspect="1"/>
          </p:cNvPicPr>
          <p:nvPr/>
        </p:nvPicPr>
        <p:blipFill rotWithShape="1">
          <a:blip r:embed="rId7" cstate="email">
            <a:extLst>
              <a:ext uri="{28A0092B-C50C-407E-A947-70E740481C1C}">
                <a14:useLocalDpi xmlns:a14="http://schemas.microsoft.com/office/drawing/2010/main"/>
              </a:ext>
            </a:extLst>
          </a:blip>
          <a:srcRect l="-1"/>
          <a:stretch/>
        </p:blipFill>
        <p:spPr>
          <a:xfrm>
            <a:off x="4377300" y="5035632"/>
            <a:ext cx="1552716" cy="1493911"/>
          </a:xfrm>
          <a:prstGeom prst="rect">
            <a:avLst/>
          </a:prstGeom>
        </p:spPr>
      </p:pic>
      <p:pic>
        <p:nvPicPr>
          <p:cNvPr id="28" name="图片 2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56088" y="4985853"/>
            <a:ext cx="2246211" cy="1686796"/>
          </a:xfrm>
          <a:prstGeom prst="rect">
            <a:avLst/>
          </a:prstGeom>
        </p:spPr>
      </p:pic>
      <p:pic>
        <p:nvPicPr>
          <p:cNvPr id="30" name="图片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704570" y="4974872"/>
            <a:ext cx="2214424" cy="1662925"/>
          </a:xfrm>
          <a:prstGeom prst="rect">
            <a:avLst/>
          </a:prstGeom>
        </p:spPr>
      </p:pic>
      <p:pic>
        <p:nvPicPr>
          <p:cNvPr id="31" name="图片 3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5532" y="5061341"/>
            <a:ext cx="1529838" cy="1467213"/>
          </a:xfrm>
          <a:prstGeom prst="rect">
            <a:avLst/>
          </a:prstGeom>
        </p:spPr>
      </p:pic>
      <p:pic>
        <p:nvPicPr>
          <p:cNvPr id="32" name="图片 31"/>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090458" y="1400748"/>
            <a:ext cx="2174305" cy="3067197"/>
          </a:xfrm>
          <a:prstGeom prst="rect">
            <a:avLst/>
          </a:prstGeom>
        </p:spPr>
      </p:pic>
    </p:spTree>
    <p:extLst>
      <p:ext uri="{BB962C8B-B14F-4D97-AF65-F5344CB8AC3E}">
        <p14:creationId xmlns:p14="http://schemas.microsoft.com/office/powerpoint/2010/main" val="356278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1" name="文本框 190"/>
              <p:cNvSpPr txBox="1"/>
              <p:nvPr/>
            </p:nvSpPr>
            <p:spPr>
              <a:xfrm>
                <a:off x="414306" y="1279650"/>
                <a:ext cx="11234769" cy="2953822"/>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Intra-structure of features: weighted graph of features</a:t>
                </a:r>
              </a:p>
              <a:p>
                <a:pPr marL="800100" lvl="1"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Affinity </a:t>
                </a:r>
                <a:r>
                  <a:rPr lang="en-US" altLang="zh-CN" sz="2000" dirty="0" smtClean="0">
                    <a:latin typeface="Times New Roman" panose="02020603050405020304" pitchFamily="18" charset="0"/>
                    <a:cs typeface="Times New Roman" panose="02020603050405020304" pitchFamily="18" charset="0"/>
                  </a:rPr>
                  <a:t>matrix,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𝐴</m:t>
                        </m:r>
                      </m:e>
                      <m:sub>
                        <m:r>
                          <a:rPr lang="en-US" altLang="zh-CN" sz="2000" b="0" i="1" smtClean="0">
                            <a:latin typeface="Cambria Math" panose="02040503050406030204" pitchFamily="18" charset="0"/>
                            <a:cs typeface="Times New Roman" panose="02020603050405020304" pitchFamily="18" charset="0"/>
                          </a:rPr>
                          <m:t>𝑖𝑗</m:t>
                        </m:r>
                      </m:sub>
                    </m:sSub>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cs typeface="Times New Roman" panose="02020603050405020304" pitchFamily="18" charset="0"/>
                          </a:rPr>
                        </m:ctrlPr>
                      </m:dPr>
                      <m:e>
                        <m:eqArr>
                          <m:eqArrPr>
                            <m:ctrlPr>
                              <a:rPr lang="en-US" altLang="zh-CN" sz="2000" b="0" i="1" smtClean="0">
                                <a:latin typeface="Cambria Math" panose="02040503050406030204" pitchFamily="18" charset="0"/>
                                <a:cs typeface="Times New Roman" panose="02020603050405020304" pitchFamily="18" charset="0"/>
                              </a:rPr>
                            </m:ctrlPr>
                          </m:eqArrPr>
                          <m:e>
                            <m:r>
                              <a:rPr lang="en-US" altLang="zh-CN" sz="2000" b="0" i="1" smtClean="0">
                                <a:latin typeface="Cambria Math" panose="02040503050406030204" pitchFamily="18" charset="0"/>
                                <a:cs typeface="Times New Roman" panose="02020603050405020304" pitchFamily="18" charset="0"/>
                              </a:rPr>
                              <m:t>         −</m:t>
                            </m:r>
                            <m:nary>
                              <m:naryPr>
                                <m:chr m:val="∑"/>
                                <m:supHide m:val="on"/>
                                <m:ctrlPr>
                                  <a:rPr lang="en-US" altLang="zh-CN" sz="2000" b="0" i="1" smtClean="0">
                                    <a:latin typeface="Cambria Math" panose="02040503050406030204" pitchFamily="18" charset="0"/>
                                    <a:cs typeface="Times New Roman" panose="02020603050405020304" pitchFamily="18" charset="0"/>
                                  </a:rPr>
                                </m:ctrlPr>
                              </m:naryPr>
                              <m:sub>
                                <m:r>
                                  <m:rPr>
                                    <m:brk m:alnAt="7"/>
                                  </m:rPr>
                                  <a:rPr lang="en-US" altLang="zh-CN" sz="2000" b="0" i="1" smtClean="0">
                                    <a:latin typeface="Cambria Math" panose="02040503050406030204" pitchFamily="18" charset="0"/>
                                    <a:cs typeface="Times New Roman" panose="02020603050405020304" pitchFamily="18" charset="0"/>
                                  </a:rPr>
                                  <m:t>𝑖</m:t>
                                </m:r>
                              </m:sub>
                              <m:sup/>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𝐴</m:t>
                                    </m:r>
                                  </m:e>
                                  <m:sub>
                                    <m:r>
                                      <a:rPr lang="en-US" altLang="zh-CN" sz="2000" b="0" i="1" smtClean="0">
                                        <a:latin typeface="Cambria Math" panose="02040503050406030204" pitchFamily="18" charset="0"/>
                                        <a:cs typeface="Times New Roman" panose="02020603050405020304" pitchFamily="18" charset="0"/>
                                      </a:rPr>
                                      <m:t>𝑖𝑗</m:t>
                                    </m:r>
                                  </m:sub>
                                </m:sSub>
                              </m:e>
                            </m:nary>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e>
                          <m:e>
                            <m:r>
                              <a:rPr lang="en-US" altLang="zh-CN" sz="2000" b="0" i="1" smtClean="0">
                                <a:latin typeface="Cambria Math" panose="02040503050406030204" pitchFamily="18" charset="0"/>
                                <a:cs typeface="Times New Roman" panose="02020603050405020304" pitchFamily="18" charset="0"/>
                              </a:rPr>
                              <m:t>𝑑</m:t>
                            </m:r>
                            <m:d>
                              <m:dPr>
                                <m:ctrlPr>
                                  <a:rPr lang="en-US" altLang="zh-CN" sz="2000" b="0" i="1" smtClean="0">
                                    <a:latin typeface="Cambria Math" panose="02040503050406030204" pitchFamily="18" charset="0"/>
                                    <a:cs typeface="Times New Roman" panose="02020603050405020304" pitchFamily="18" charset="0"/>
                                  </a:rPr>
                                </m:ctrlPr>
                              </m:dP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𝑓</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𝑓</m:t>
                                    </m:r>
                                  </m:e>
                                  <m:sub>
                                    <m:r>
                                      <a:rPr lang="en-US" altLang="zh-CN" sz="2000" b="0" i="1" smtClean="0">
                                        <a:latin typeface="Cambria Math" panose="02040503050406030204" pitchFamily="18" charset="0"/>
                                        <a:cs typeface="Times New Roman" panose="02020603050405020304" pitchFamily="18" charset="0"/>
                                      </a:rPr>
                                      <m:t>𝑗</m:t>
                                    </m:r>
                                  </m:sub>
                                </m:sSub>
                              </m:e>
                            </m:d>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𝑑</m:t>
                                </m:r>
                              </m:e>
                              <m:sub>
                                <m:r>
                                  <a:rPr lang="en-US" altLang="zh-CN" sz="2000" b="0" i="1" smtClean="0">
                                    <a:latin typeface="Cambria Math" panose="02040503050406030204" pitchFamily="18" charset="0"/>
                                    <a:cs typeface="Times New Roman" panose="02020603050405020304" pitchFamily="18" charset="0"/>
                                  </a:rPr>
                                  <m:t>𝐵</m:t>
                                </m:r>
                              </m:sub>
                            </m:sSub>
                            <m:d>
                              <m:dPr>
                                <m:ctrlPr>
                                  <a:rPr lang="en-US" altLang="zh-CN" sz="2000" b="0" i="1" smtClean="0">
                                    <a:latin typeface="Cambria Math" panose="02040503050406030204" pitchFamily="18" charset="0"/>
                                    <a:cs typeface="Times New Roman" panose="02020603050405020304" pitchFamily="18" charset="0"/>
                                  </a:rPr>
                                </m:ctrlPr>
                              </m:dP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𝑓</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𝑓</m:t>
                                    </m:r>
                                  </m:e>
                                  <m:sub>
                                    <m:r>
                                      <a:rPr lang="en-US" altLang="zh-CN" sz="2000" b="0" i="1" smtClean="0">
                                        <a:latin typeface="Cambria Math" panose="02040503050406030204" pitchFamily="18" charset="0"/>
                                        <a:cs typeface="Times New Roman" panose="02020603050405020304" pitchFamily="18" charset="0"/>
                                      </a:rPr>
                                      <m:t>𝑗</m:t>
                                    </m:r>
                                  </m:sub>
                                </m:sSub>
                              </m:e>
                            </m:d>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𝑗</m:t>
                            </m:r>
                          </m:e>
                        </m:eqArr>
                      </m:e>
                    </m:d>
                  </m:oMath>
                </a14:m>
                <a:endParaRPr lang="en-US" altLang="zh-CN" sz="2000" dirty="0" smtClean="0">
                  <a:latin typeface="Times New Roman" panose="02020603050405020304" pitchFamily="18" charset="0"/>
                  <a:cs typeface="Times New Roman" panose="02020603050405020304" pitchFamily="18" charset="0"/>
                </a:endParaRPr>
              </a:p>
              <a:p>
                <a:pPr lvl="1">
                  <a:spcBef>
                    <a:spcPts val="1800"/>
                  </a:spcBef>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𝑑</m:t>
                    </m:r>
                    <m:r>
                      <a:rPr lang="en-US" altLang="zh-CN" sz="2000" b="0" i="1" smtClean="0">
                        <a:latin typeface="Cambria Math" panose="02040503050406030204" pitchFamily="18" charset="0"/>
                        <a:cs typeface="Times New Roman" panose="02020603050405020304" pitchFamily="18" charset="0"/>
                      </a:rPr>
                      <m:t>(∙, ∙)</m:t>
                    </m:r>
                  </m:oMath>
                </a14:m>
                <a:r>
                  <a:rPr lang="en-US" altLang="zh-CN" sz="2000" dirty="0" smtClean="0">
                    <a:latin typeface="Times New Roman" panose="02020603050405020304" pitchFamily="18" charset="0"/>
                    <a:cs typeface="Times New Roman" panose="02020603050405020304" pitchFamily="18" charset="0"/>
                  </a:rPr>
                  <a:t>: difference of local descriptors, like HKS,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𝑑</m:t>
                        </m:r>
                      </m:e>
                      <m:sub>
                        <m:r>
                          <a:rPr lang="en-US" altLang="zh-CN" sz="2000" b="0" i="1" smtClean="0">
                            <a:latin typeface="Cambria Math" panose="02040503050406030204" pitchFamily="18" charset="0"/>
                            <a:cs typeface="Times New Roman" panose="02020603050405020304" pitchFamily="18" charset="0"/>
                          </a:rPr>
                          <m:t>𝑏</m:t>
                        </m:r>
                      </m:sub>
                    </m:sSub>
                    <m:d>
                      <m:dPr>
                        <m:ctrlPr>
                          <a:rPr lang="en-US" altLang="zh-CN" sz="2000" b="0" i="1" smtClean="0">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e>
                    </m:d>
                  </m:oMath>
                </a14:m>
                <a:r>
                  <a:rPr lang="en-US" altLang="zh-CN" sz="2000" dirty="0" smtClean="0">
                    <a:latin typeface="Times New Roman" panose="02020603050405020304" pitchFamily="18" charset="0"/>
                    <a:cs typeface="Times New Roman" panose="02020603050405020304" pitchFamily="18" charset="0"/>
                  </a:rPr>
                  <a:t>: bi-harmonic distance</a:t>
                </a:r>
              </a:p>
              <a:p>
                <a:pPr marL="800100" lvl="1" indent="-342900">
                  <a:spcBef>
                    <a:spcPts val="18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Descriptor: eigenvalues of affinity matrix</a:t>
                </a:r>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smtClean="0">
                  <a:latin typeface="Times New Roman" panose="02020603050405020304" pitchFamily="18" charset="0"/>
                  <a:cs typeface="Times New Roman" panose="02020603050405020304" pitchFamily="18" charset="0"/>
                </a:endParaRPr>
              </a:p>
            </p:txBody>
          </p:sp>
        </mc:Choice>
        <mc:Fallback xmlns="">
          <p:sp>
            <p:nvSpPr>
              <p:cNvPr id="191" name="文本框 190"/>
              <p:cNvSpPr txBox="1">
                <a:spLocks noRot="1" noChangeAspect="1" noMove="1" noResize="1" noEditPoints="1" noAdjustHandles="1" noChangeArrowheads="1" noChangeShapeType="1" noTextEdit="1"/>
              </p:cNvSpPr>
              <p:nvPr/>
            </p:nvSpPr>
            <p:spPr>
              <a:xfrm>
                <a:off x="414306" y="1279650"/>
                <a:ext cx="11234769" cy="2953822"/>
              </a:xfrm>
              <a:prstGeom prst="rect">
                <a:avLst/>
              </a:prstGeom>
              <a:blipFill>
                <a:blip r:embed="rId3"/>
                <a:stretch>
                  <a:fillRect l="-760" t="-1653"/>
                </a:stretch>
              </a:blipFill>
            </p:spPr>
            <p:txBody>
              <a:bodyPr/>
              <a:lstStyle/>
              <a:p>
                <a:r>
                  <a:rPr lang="zh-CN" altLang="en-US">
                    <a:noFill/>
                  </a:rPr>
                  <a:t> </a:t>
                </a:r>
              </a:p>
            </p:txBody>
          </p:sp>
        </mc:Fallback>
      </mc:AlternateContent>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Regional shape descriptor</a:t>
            </a:r>
            <a:endParaRPr lang="en-US" altLang="zh-CN" sz="4000" b="1" dirty="0" smtClean="0">
              <a:solidFill>
                <a:schemeClr val="tx1"/>
              </a:solidFill>
              <a:latin typeface="Times New Roman" pitchFamily="18" charset="0"/>
              <a:cs typeface="Times New Roman" pitchFamily="18" charset="0"/>
            </a:endParaRPr>
          </a:p>
        </p:txBody>
      </p:sp>
      <p:sp>
        <p:nvSpPr>
          <p:cNvPr id="2" name="AutoShape 2" descr="File:Poisson disk sampl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 name="组合 2"/>
          <p:cNvGrpSpPr>
            <a:grpSpLocks noChangeAspect="1"/>
          </p:cNvGrpSpPr>
          <p:nvPr/>
        </p:nvGrpSpPr>
        <p:grpSpPr>
          <a:xfrm>
            <a:off x="8961009" y="1257939"/>
            <a:ext cx="2628223" cy="2595758"/>
            <a:chOff x="1233555" y="2013566"/>
            <a:chExt cx="1534996" cy="1516035"/>
          </a:xfrm>
        </p:grpSpPr>
        <p:sp>
          <p:nvSpPr>
            <p:cNvPr id="17" name="椭圆 16"/>
            <p:cNvSpPr>
              <a:spLocks noChangeAspect="1"/>
            </p:cNvSpPr>
            <p:nvPr/>
          </p:nvSpPr>
          <p:spPr>
            <a:xfrm rot="3818076">
              <a:off x="1647710" y="215133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rot="3808856">
              <a:off x="1794345" y="243640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rot="4687159">
              <a:off x="1965913" y="2013566"/>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rot="4759269">
              <a:off x="1431396" y="2951240"/>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rot="4687159">
              <a:off x="1837354" y="3292191"/>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rot="4687159">
              <a:off x="1640969" y="3432007"/>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rot="4687159">
              <a:off x="1923642" y="347519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rot="5710421">
              <a:off x="2164053" y="3369028"/>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rot="4687159">
              <a:off x="2167480" y="320651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rot="4687159">
              <a:off x="2480273" y="313490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rot="4687159">
              <a:off x="2714149" y="277692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rot="3461626">
              <a:off x="1902180" y="2201450"/>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rot="5384750">
              <a:off x="1437304" y="2673945"/>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rot="4687159">
              <a:off x="1593928" y="2901434"/>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rot="4687159">
              <a:off x="1581918" y="3126917"/>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rot="5030959">
              <a:off x="1291228" y="2965117"/>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rot="6310774">
              <a:off x="1424067" y="3202511"/>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rot="4687159">
              <a:off x="2005131" y="2869898"/>
              <a:ext cx="54402" cy="54402"/>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rot="3972376">
              <a:off x="2227966" y="277747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rot="4687159">
              <a:off x="1725463" y="302459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rot="4687159">
              <a:off x="2020902" y="262109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rot="4687159">
              <a:off x="2305938" y="2587568"/>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rot="4687159">
              <a:off x="2240235" y="221767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rot="4687159">
              <a:off x="2539477" y="2516557"/>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rot="5788871">
              <a:off x="2451723" y="2816205"/>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rot="4687159">
              <a:off x="2252929" y="3028254"/>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rot="5108800">
              <a:off x="1970524" y="3105085"/>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rot="3337865">
              <a:off x="1365169" y="2359464"/>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rot="3527262">
              <a:off x="1545207" y="239168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sp>
          <p:nvSpPr>
            <p:cNvPr id="56" name="椭圆 55"/>
            <p:cNvSpPr>
              <a:spLocks noChangeAspect="1"/>
            </p:cNvSpPr>
            <p:nvPr/>
          </p:nvSpPr>
          <p:spPr>
            <a:xfrm rot="4687159">
              <a:off x="1878532" y="2623248"/>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rot="4687159">
              <a:off x="2058308" y="2452745"/>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rot="4687159">
              <a:off x="1760562" y="2795055"/>
              <a:ext cx="54402" cy="54402"/>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椭圆 58"/>
            <p:cNvSpPr>
              <a:spLocks noChangeAspect="1"/>
            </p:cNvSpPr>
            <p:nvPr/>
          </p:nvSpPr>
          <p:spPr>
            <a:xfrm rot="5123019">
              <a:off x="1609314" y="268581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sp>
          <p:nvSpPr>
            <p:cNvPr id="60" name="椭圆 59"/>
            <p:cNvSpPr>
              <a:spLocks noChangeAspect="1"/>
            </p:cNvSpPr>
            <p:nvPr/>
          </p:nvSpPr>
          <p:spPr>
            <a:xfrm rot="5904055">
              <a:off x="1233555" y="262633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cxnSp>
          <p:nvCxnSpPr>
            <p:cNvPr id="61" name="直接连接符 60"/>
            <p:cNvCxnSpPr>
              <a:stCxn id="37" idx="4"/>
              <a:endCxn id="51" idx="0"/>
            </p:cNvCxnSpPr>
            <p:nvPr/>
          </p:nvCxnSpPr>
          <p:spPr>
            <a:xfrm rot="4687159" flipH="1">
              <a:off x="2606829" y="2722167"/>
              <a:ext cx="7024" cy="211874"/>
            </a:xfrm>
            <a:prstGeom prst="line">
              <a:avLst/>
            </a:prstGeom>
            <a:ln w="12700"/>
          </p:spPr>
          <p:style>
            <a:lnRef idx="3">
              <a:schemeClr val="dk1"/>
            </a:lnRef>
            <a:fillRef idx="0">
              <a:schemeClr val="dk1"/>
            </a:fillRef>
            <a:effectRef idx="2">
              <a:schemeClr val="dk1"/>
            </a:effectRef>
            <a:fontRef idx="minor">
              <a:schemeClr val="tx1"/>
            </a:fontRef>
          </p:style>
        </p:cxnSp>
        <p:cxnSp>
          <p:nvCxnSpPr>
            <p:cNvPr id="64" name="直接连接符 63"/>
            <p:cNvCxnSpPr>
              <a:stCxn id="51" idx="4"/>
              <a:endCxn id="45" idx="7"/>
            </p:cNvCxnSpPr>
            <p:nvPr/>
          </p:nvCxnSpPr>
          <p:spPr>
            <a:xfrm rot="4687159" flipH="1">
              <a:off x="2335935" y="2746232"/>
              <a:ext cx="60551" cy="162384"/>
            </a:xfrm>
            <a:prstGeom prst="line">
              <a:avLst/>
            </a:prstGeom>
            <a:ln w="12700"/>
          </p:spPr>
          <p:style>
            <a:lnRef idx="3">
              <a:schemeClr val="dk1"/>
            </a:lnRef>
            <a:fillRef idx="0">
              <a:schemeClr val="dk1"/>
            </a:fillRef>
            <a:effectRef idx="2">
              <a:schemeClr val="dk1"/>
            </a:effectRef>
            <a:fontRef idx="minor">
              <a:schemeClr val="tx1"/>
            </a:fontRef>
          </p:style>
        </p:cxnSp>
        <p:cxnSp>
          <p:nvCxnSpPr>
            <p:cNvPr id="65" name="直接连接符 64"/>
            <p:cNvCxnSpPr>
              <a:stCxn id="50" idx="4"/>
              <a:endCxn id="48" idx="0"/>
            </p:cNvCxnSpPr>
            <p:nvPr/>
          </p:nvCxnSpPr>
          <p:spPr>
            <a:xfrm rot="4687159">
              <a:off x="2439203" y="2484887"/>
              <a:ext cx="21410" cy="188753"/>
            </a:xfrm>
            <a:prstGeom prst="line">
              <a:avLst/>
            </a:prstGeom>
            <a:ln w="12700"/>
          </p:spPr>
          <p:style>
            <a:lnRef idx="3">
              <a:schemeClr val="dk1"/>
            </a:lnRef>
            <a:fillRef idx="0">
              <a:schemeClr val="dk1"/>
            </a:fillRef>
            <a:effectRef idx="2">
              <a:schemeClr val="dk1"/>
            </a:effectRef>
            <a:fontRef idx="minor">
              <a:schemeClr val="tx1"/>
            </a:fontRef>
          </p:style>
        </p:cxnSp>
        <p:cxnSp>
          <p:nvCxnSpPr>
            <p:cNvPr id="66" name="直接连接符 65"/>
            <p:cNvCxnSpPr>
              <a:stCxn id="50" idx="5"/>
              <a:endCxn id="51" idx="2"/>
            </p:cNvCxnSpPr>
            <p:nvPr/>
          </p:nvCxnSpPr>
          <p:spPr>
            <a:xfrm rot="4687159">
              <a:off x="2401848" y="2631579"/>
              <a:ext cx="230113" cy="119761"/>
            </a:xfrm>
            <a:prstGeom prst="line">
              <a:avLst/>
            </a:prstGeom>
            <a:ln w="12700"/>
          </p:spPr>
          <p:style>
            <a:lnRef idx="3">
              <a:schemeClr val="dk1"/>
            </a:lnRef>
            <a:fillRef idx="0">
              <a:schemeClr val="dk1"/>
            </a:fillRef>
            <a:effectRef idx="2">
              <a:schemeClr val="dk1"/>
            </a:effectRef>
            <a:fontRef idx="minor">
              <a:schemeClr val="tx1"/>
            </a:fontRef>
          </p:style>
        </p:cxnSp>
        <p:cxnSp>
          <p:nvCxnSpPr>
            <p:cNvPr id="67" name="直接连接符 66"/>
            <p:cNvCxnSpPr>
              <a:stCxn id="36" idx="4"/>
              <a:endCxn id="35" idx="0"/>
            </p:cNvCxnSpPr>
            <p:nvPr/>
          </p:nvCxnSpPr>
          <p:spPr>
            <a:xfrm rot="4687159">
              <a:off x="2348237" y="3064698"/>
              <a:ext cx="5680" cy="266433"/>
            </a:xfrm>
            <a:prstGeom prst="line">
              <a:avLst/>
            </a:prstGeom>
            <a:ln w="12700"/>
          </p:spPr>
          <p:style>
            <a:lnRef idx="3">
              <a:schemeClr val="dk1"/>
            </a:lnRef>
            <a:fillRef idx="0">
              <a:schemeClr val="dk1"/>
            </a:fillRef>
            <a:effectRef idx="2">
              <a:schemeClr val="dk1"/>
            </a:effectRef>
            <a:fontRef idx="minor">
              <a:schemeClr val="tx1"/>
            </a:fontRef>
          </p:style>
        </p:cxnSp>
        <p:cxnSp>
          <p:nvCxnSpPr>
            <p:cNvPr id="68" name="直接连接符 67"/>
            <p:cNvCxnSpPr>
              <a:stCxn id="51" idx="6"/>
              <a:endCxn id="36" idx="2"/>
            </p:cNvCxnSpPr>
            <p:nvPr/>
          </p:nvCxnSpPr>
          <p:spPr>
            <a:xfrm rot="4687159">
              <a:off x="2356495" y="2988410"/>
              <a:ext cx="264737" cy="29106"/>
            </a:xfrm>
            <a:prstGeom prst="line">
              <a:avLst/>
            </a:prstGeom>
            <a:ln w="12700"/>
          </p:spPr>
          <p:style>
            <a:lnRef idx="3">
              <a:schemeClr val="dk1"/>
            </a:lnRef>
            <a:fillRef idx="0">
              <a:schemeClr val="dk1"/>
            </a:fillRef>
            <a:effectRef idx="2">
              <a:schemeClr val="dk1"/>
            </a:effectRef>
            <a:fontRef idx="minor">
              <a:schemeClr val="tx1"/>
            </a:fontRef>
          </p:style>
        </p:cxnSp>
        <p:cxnSp>
          <p:nvCxnSpPr>
            <p:cNvPr id="70" name="直接连接符 69"/>
            <p:cNvCxnSpPr>
              <a:stCxn id="35" idx="6"/>
              <a:endCxn id="34" idx="2"/>
            </p:cNvCxnSpPr>
            <p:nvPr/>
          </p:nvCxnSpPr>
          <p:spPr>
            <a:xfrm rot="4687159">
              <a:off x="2144435" y="3300322"/>
              <a:ext cx="105117" cy="28832"/>
            </a:xfrm>
            <a:prstGeom prst="line">
              <a:avLst/>
            </a:prstGeom>
            <a:ln w="12700"/>
          </p:spPr>
          <p:style>
            <a:lnRef idx="3">
              <a:schemeClr val="dk1"/>
            </a:lnRef>
            <a:fillRef idx="0">
              <a:schemeClr val="dk1"/>
            </a:fillRef>
            <a:effectRef idx="2">
              <a:schemeClr val="dk1"/>
            </a:effectRef>
            <a:fontRef idx="minor">
              <a:schemeClr val="tx1"/>
            </a:fontRef>
          </p:style>
        </p:cxnSp>
        <p:cxnSp>
          <p:nvCxnSpPr>
            <p:cNvPr id="72" name="直接连接符 71"/>
            <p:cNvCxnSpPr>
              <a:stCxn id="21" idx="6"/>
              <a:endCxn id="38" idx="1"/>
            </p:cNvCxnSpPr>
            <p:nvPr/>
          </p:nvCxnSpPr>
          <p:spPr>
            <a:xfrm rot="4687159">
              <a:off x="1907636" y="2089882"/>
              <a:ext cx="118800" cy="89736"/>
            </a:xfrm>
            <a:prstGeom prst="line">
              <a:avLst/>
            </a:prstGeom>
            <a:ln w="12700"/>
          </p:spPr>
          <p:style>
            <a:lnRef idx="3">
              <a:schemeClr val="dk1"/>
            </a:lnRef>
            <a:fillRef idx="0">
              <a:schemeClr val="dk1"/>
            </a:fillRef>
            <a:effectRef idx="2">
              <a:schemeClr val="dk1"/>
            </a:effectRef>
            <a:fontRef idx="minor">
              <a:schemeClr val="tx1"/>
            </a:fontRef>
          </p:style>
        </p:cxnSp>
        <p:cxnSp>
          <p:nvCxnSpPr>
            <p:cNvPr id="73" name="直接连接符 72"/>
            <p:cNvCxnSpPr>
              <a:stCxn id="38" idx="3"/>
              <a:endCxn id="17" idx="7"/>
            </p:cNvCxnSpPr>
            <p:nvPr/>
          </p:nvCxnSpPr>
          <p:spPr>
            <a:xfrm rot="4687159" flipH="1">
              <a:off x="1763614" y="2109687"/>
              <a:ext cx="76302" cy="190532"/>
            </a:xfrm>
            <a:prstGeom prst="line">
              <a:avLst/>
            </a:prstGeom>
            <a:ln w="12700"/>
          </p:spPr>
          <p:style>
            <a:lnRef idx="3">
              <a:schemeClr val="dk1"/>
            </a:lnRef>
            <a:fillRef idx="0">
              <a:schemeClr val="dk1"/>
            </a:fillRef>
            <a:effectRef idx="2">
              <a:schemeClr val="dk1"/>
            </a:effectRef>
            <a:fontRef idx="minor">
              <a:schemeClr val="tx1"/>
            </a:fontRef>
          </p:style>
        </p:cxnSp>
        <p:cxnSp>
          <p:nvCxnSpPr>
            <p:cNvPr id="74" name="直接连接符 73"/>
            <p:cNvCxnSpPr>
              <a:stCxn id="57" idx="2"/>
              <a:endCxn id="38" idx="6"/>
            </p:cNvCxnSpPr>
            <p:nvPr/>
          </p:nvCxnSpPr>
          <p:spPr>
            <a:xfrm rot="4687159" flipH="1">
              <a:off x="1899232" y="2306707"/>
              <a:ext cx="225363" cy="91555"/>
            </a:xfrm>
            <a:prstGeom prst="line">
              <a:avLst/>
            </a:prstGeom>
            <a:ln w="12700"/>
          </p:spPr>
          <p:style>
            <a:lnRef idx="3">
              <a:schemeClr val="dk1"/>
            </a:lnRef>
            <a:fillRef idx="0">
              <a:schemeClr val="dk1"/>
            </a:fillRef>
            <a:effectRef idx="2">
              <a:schemeClr val="dk1"/>
            </a:effectRef>
            <a:fontRef idx="minor">
              <a:schemeClr val="tx1"/>
            </a:fontRef>
          </p:style>
        </p:cxnSp>
        <p:cxnSp>
          <p:nvCxnSpPr>
            <p:cNvPr id="75" name="直接连接符 74"/>
            <p:cNvCxnSpPr>
              <a:stCxn id="38" idx="5"/>
              <a:endCxn id="18" idx="1"/>
            </p:cNvCxnSpPr>
            <p:nvPr/>
          </p:nvCxnSpPr>
          <p:spPr>
            <a:xfrm rot="4687159">
              <a:off x="1797031" y="2282078"/>
              <a:ext cx="159511" cy="128835"/>
            </a:xfrm>
            <a:prstGeom prst="line">
              <a:avLst/>
            </a:prstGeom>
            <a:ln w="12700"/>
          </p:spPr>
          <p:style>
            <a:lnRef idx="3">
              <a:schemeClr val="dk1"/>
            </a:lnRef>
            <a:fillRef idx="0">
              <a:schemeClr val="dk1"/>
            </a:fillRef>
            <a:effectRef idx="2">
              <a:schemeClr val="dk1"/>
            </a:effectRef>
            <a:fontRef idx="minor">
              <a:schemeClr val="tx1"/>
            </a:fontRef>
          </p:style>
        </p:cxnSp>
        <p:cxnSp>
          <p:nvCxnSpPr>
            <p:cNvPr id="76" name="直接连接符 75"/>
            <p:cNvCxnSpPr>
              <a:stCxn id="57" idx="4"/>
              <a:endCxn id="18" idx="7"/>
            </p:cNvCxnSpPr>
            <p:nvPr/>
          </p:nvCxnSpPr>
          <p:spPr>
            <a:xfrm rot="4687159" flipH="1">
              <a:off x="1924824" y="2376749"/>
              <a:ext cx="56587" cy="204273"/>
            </a:xfrm>
            <a:prstGeom prst="line">
              <a:avLst/>
            </a:prstGeom>
            <a:ln w="12700"/>
          </p:spPr>
          <p:style>
            <a:lnRef idx="3">
              <a:schemeClr val="dk1"/>
            </a:lnRef>
            <a:fillRef idx="0">
              <a:schemeClr val="dk1"/>
            </a:fillRef>
            <a:effectRef idx="2">
              <a:schemeClr val="dk1"/>
            </a:effectRef>
            <a:fontRef idx="minor">
              <a:schemeClr val="tx1"/>
            </a:fontRef>
          </p:style>
        </p:cxnSp>
        <p:cxnSp>
          <p:nvCxnSpPr>
            <p:cNvPr id="77" name="直接连接符 76"/>
            <p:cNvCxnSpPr>
              <a:stCxn id="44" idx="2"/>
              <a:endCxn id="56" idx="6"/>
            </p:cNvCxnSpPr>
            <p:nvPr/>
          </p:nvCxnSpPr>
          <p:spPr>
            <a:xfrm rot="4687159" flipH="1">
              <a:off x="1862518" y="2737220"/>
              <a:ext cx="213029" cy="73108"/>
            </a:xfrm>
            <a:prstGeom prst="line">
              <a:avLst/>
            </a:prstGeom>
            <a:ln w="12700"/>
          </p:spPr>
          <p:style>
            <a:lnRef idx="3">
              <a:schemeClr val="dk1"/>
            </a:lnRef>
            <a:fillRef idx="0">
              <a:schemeClr val="dk1"/>
            </a:fillRef>
            <a:effectRef idx="2">
              <a:schemeClr val="dk1"/>
            </a:effectRef>
            <a:fontRef idx="minor">
              <a:schemeClr val="tx1"/>
            </a:fontRef>
          </p:style>
        </p:cxnSp>
        <p:cxnSp>
          <p:nvCxnSpPr>
            <p:cNvPr id="78" name="直接连接符 77"/>
            <p:cNvCxnSpPr>
              <a:stCxn id="57" idx="5"/>
              <a:endCxn id="56" idx="1"/>
            </p:cNvCxnSpPr>
            <p:nvPr/>
          </p:nvCxnSpPr>
          <p:spPr>
            <a:xfrm rot="4687159">
              <a:off x="1949935" y="2478917"/>
              <a:ext cx="91371" cy="172559"/>
            </a:xfrm>
            <a:prstGeom prst="line">
              <a:avLst/>
            </a:prstGeom>
            <a:ln w="12700"/>
          </p:spPr>
          <p:style>
            <a:lnRef idx="3">
              <a:schemeClr val="dk1"/>
            </a:lnRef>
            <a:fillRef idx="0">
              <a:schemeClr val="dk1"/>
            </a:fillRef>
            <a:effectRef idx="2">
              <a:schemeClr val="dk1"/>
            </a:effectRef>
            <a:fontRef idx="minor">
              <a:schemeClr val="tx1"/>
            </a:fontRef>
          </p:style>
        </p:cxnSp>
        <p:cxnSp>
          <p:nvCxnSpPr>
            <p:cNvPr id="79" name="直接连接符 78"/>
            <p:cNvCxnSpPr>
              <a:stCxn id="48" idx="5"/>
              <a:endCxn id="45" idx="1"/>
            </p:cNvCxnSpPr>
            <p:nvPr/>
          </p:nvCxnSpPr>
          <p:spPr>
            <a:xfrm rot="4687159">
              <a:off x="2227761" y="2667775"/>
              <a:ext cx="127760" cy="81316"/>
            </a:xfrm>
            <a:prstGeom prst="line">
              <a:avLst/>
            </a:prstGeom>
            <a:ln w="12700"/>
          </p:spPr>
          <p:style>
            <a:lnRef idx="3">
              <a:schemeClr val="dk1"/>
            </a:lnRef>
            <a:fillRef idx="0">
              <a:schemeClr val="dk1"/>
            </a:fillRef>
            <a:effectRef idx="2">
              <a:schemeClr val="dk1"/>
            </a:effectRef>
            <a:fontRef idx="minor">
              <a:schemeClr val="tx1"/>
            </a:fontRef>
          </p:style>
        </p:cxnSp>
        <p:cxnSp>
          <p:nvCxnSpPr>
            <p:cNvPr id="80" name="直接连接符 79"/>
            <p:cNvCxnSpPr>
              <a:stCxn id="48" idx="4"/>
              <a:endCxn id="47" idx="0"/>
            </p:cNvCxnSpPr>
            <p:nvPr/>
          </p:nvCxnSpPr>
          <p:spPr>
            <a:xfrm rot="4687159" flipH="1">
              <a:off x="2177683" y="2515816"/>
              <a:ext cx="25876" cy="231430"/>
            </a:xfrm>
            <a:prstGeom prst="line">
              <a:avLst/>
            </a:prstGeom>
            <a:ln w="12700"/>
          </p:spPr>
          <p:style>
            <a:lnRef idx="3">
              <a:schemeClr val="dk1"/>
            </a:lnRef>
            <a:fillRef idx="0">
              <a:schemeClr val="dk1"/>
            </a:fillRef>
            <a:effectRef idx="2">
              <a:schemeClr val="dk1"/>
            </a:effectRef>
            <a:fontRef idx="minor">
              <a:schemeClr val="tx1"/>
            </a:fontRef>
          </p:style>
        </p:cxnSp>
        <p:cxnSp>
          <p:nvCxnSpPr>
            <p:cNvPr id="81" name="直接连接符 80"/>
            <p:cNvCxnSpPr>
              <a:stCxn id="47" idx="4"/>
              <a:endCxn id="56" idx="7"/>
            </p:cNvCxnSpPr>
            <p:nvPr/>
          </p:nvCxnSpPr>
          <p:spPr>
            <a:xfrm rot="4687159" flipH="1">
              <a:off x="1971016" y="2612937"/>
              <a:ext cx="7967" cy="93329"/>
            </a:xfrm>
            <a:prstGeom prst="line">
              <a:avLst/>
            </a:prstGeom>
            <a:ln w="12700"/>
          </p:spPr>
          <p:style>
            <a:lnRef idx="3">
              <a:schemeClr val="dk1"/>
            </a:lnRef>
            <a:fillRef idx="0">
              <a:schemeClr val="dk1"/>
            </a:fillRef>
            <a:effectRef idx="2">
              <a:schemeClr val="dk1"/>
            </a:effectRef>
            <a:fontRef idx="minor">
              <a:schemeClr val="tx1"/>
            </a:fontRef>
          </p:style>
        </p:cxnSp>
        <p:cxnSp>
          <p:nvCxnSpPr>
            <p:cNvPr id="82" name="直接连接符 81"/>
            <p:cNvCxnSpPr>
              <a:stCxn id="33" idx="2"/>
              <a:endCxn id="29" idx="7"/>
            </p:cNvCxnSpPr>
            <p:nvPr/>
          </p:nvCxnSpPr>
          <p:spPr>
            <a:xfrm rot="4687159" flipH="1">
              <a:off x="1841081" y="3391253"/>
              <a:ext cx="150418" cy="27529"/>
            </a:xfrm>
            <a:prstGeom prst="line">
              <a:avLst/>
            </a:prstGeom>
            <a:ln w="12700"/>
          </p:spPr>
          <p:style>
            <a:lnRef idx="3">
              <a:schemeClr val="dk1"/>
            </a:lnRef>
            <a:fillRef idx="0">
              <a:schemeClr val="dk1"/>
            </a:fillRef>
            <a:effectRef idx="2">
              <a:schemeClr val="dk1"/>
            </a:effectRef>
            <a:fontRef idx="minor">
              <a:schemeClr val="tx1"/>
            </a:fontRef>
          </p:style>
        </p:cxnSp>
        <p:cxnSp>
          <p:nvCxnSpPr>
            <p:cNvPr id="83" name="直接连接符 82"/>
            <p:cNvCxnSpPr>
              <a:stCxn id="58" idx="6"/>
              <a:endCxn id="46" idx="2"/>
            </p:cNvCxnSpPr>
            <p:nvPr/>
          </p:nvCxnSpPr>
          <p:spPr>
            <a:xfrm rot="4687159">
              <a:off x="1688718" y="2896223"/>
              <a:ext cx="162992" cy="81603"/>
            </a:xfrm>
            <a:prstGeom prst="line">
              <a:avLst/>
            </a:prstGeom>
            <a:ln w="12700"/>
          </p:spPr>
          <p:style>
            <a:lnRef idx="3">
              <a:schemeClr val="dk1"/>
            </a:lnRef>
            <a:fillRef idx="0">
              <a:schemeClr val="dk1"/>
            </a:fillRef>
            <a:effectRef idx="2">
              <a:schemeClr val="dk1"/>
            </a:effectRef>
            <a:fontRef idx="minor">
              <a:schemeClr val="tx1"/>
            </a:fontRef>
          </p:style>
        </p:cxnSp>
        <p:cxnSp>
          <p:nvCxnSpPr>
            <p:cNvPr id="84" name="直接连接符 83"/>
            <p:cNvCxnSpPr>
              <a:stCxn id="45" idx="6"/>
              <a:endCxn id="52" idx="2"/>
            </p:cNvCxnSpPr>
            <p:nvPr/>
          </p:nvCxnSpPr>
          <p:spPr>
            <a:xfrm rot="4687159">
              <a:off x="2171969" y="2912792"/>
              <a:ext cx="196733" cy="32816"/>
            </a:xfrm>
            <a:prstGeom prst="line">
              <a:avLst/>
            </a:prstGeom>
            <a:ln w="12700"/>
          </p:spPr>
          <p:style>
            <a:lnRef idx="3">
              <a:schemeClr val="dk1"/>
            </a:lnRef>
            <a:fillRef idx="0">
              <a:schemeClr val="dk1"/>
            </a:fillRef>
            <a:effectRef idx="2">
              <a:schemeClr val="dk1"/>
            </a:effectRef>
            <a:fontRef idx="minor">
              <a:schemeClr val="tx1"/>
            </a:fontRef>
          </p:style>
        </p:cxnSp>
        <p:cxnSp>
          <p:nvCxnSpPr>
            <p:cNvPr id="85" name="直接连接符 84"/>
            <p:cNvCxnSpPr>
              <a:stCxn id="45" idx="4"/>
              <a:endCxn id="44" idx="0"/>
            </p:cNvCxnSpPr>
            <p:nvPr/>
          </p:nvCxnSpPr>
          <p:spPr>
            <a:xfrm rot="4687159">
              <a:off x="2125136" y="2761937"/>
              <a:ext cx="38955" cy="183274"/>
            </a:xfrm>
            <a:prstGeom prst="line">
              <a:avLst/>
            </a:prstGeom>
            <a:ln w="12700"/>
          </p:spPr>
          <p:style>
            <a:lnRef idx="3">
              <a:schemeClr val="dk1"/>
            </a:lnRef>
            <a:fillRef idx="0">
              <a:schemeClr val="dk1"/>
            </a:fillRef>
            <a:effectRef idx="2">
              <a:schemeClr val="dk1"/>
            </a:effectRef>
            <a:fontRef idx="minor">
              <a:schemeClr val="tx1"/>
            </a:fontRef>
          </p:style>
        </p:cxnSp>
        <p:cxnSp>
          <p:nvCxnSpPr>
            <p:cNvPr id="86" name="直接连接符 85"/>
            <p:cNvCxnSpPr>
              <a:stCxn id="52" idx="3"/>
              <a:endCxn id="44" idx="7"/>
            </p:cNvCxnSpPr>
            <p:nvPr/>
          </p:nvCxnSpPr>
          <p:spPr>
            <a:xfrm rot="4687159" flipH="1">
              <a:off x="2072475" y="2890567"/>
              <a:ext cx="167511" cy="171421"/>
            </a:xfrm>
            <a:prstGeom prst="line">
              <a:avLst/>
            </a:prstGeom>
            <a:ln w="12700"/>
          </p:spPr>
          <p:style>
            <a:lnRef idx="3">
              <a:schemeClr val="dk1"/>
            </a:lnRef>
            <a:fillRef idx="0">
              <a:schemeClr val="dk1"/>
            </a:fillRef>
            <a:effectRef idx="2">
              <a:schemeClr val="dk1"/>
            </a:effectRef>
            <a:fontRef idx="minor">
              <a:schemeClr val="tx1"/>
            </a:fontRef>
          </p:style>
        </p:cxnSp>
        <p:cxnSp>
          <p:nvCxnSpPr>
            <p:cNvPr id="87" name="直接连接符 86"/>
            <p:cNvCxnSpPr>
              <a:stCxn id="47" idx="6"/>
              <a:endCxn id="44" idx="1"/>
            </p:cNvCxnSpPr>
            <p:nvPr/>
          </p:nvCxnSpPr>
          <p:spPr>
            <a:xfrm rot="4687159">
              <a:off x="1953551" y="2750903"/>
              <a:ext cx="193795" cy="47422"/>
            </a:xfrm>
            <a:prstGeom prst="line">
              <a:avLst/>
            </a:prstGeom>
            <a:ln w="12700"/>
          </p:spPr>
          <p:style>
            <a:lnRef idx="3">
              <a:schemeClr val="dk1"/>
            </a:lnRef>
            <a:fillRef idx="0">
              <a:schemeClr val="dk1"/>
            </a:fillRef>
            <a:effectRef idx="2">
              <a:schemeClr val="dk1"/>
            </a:effectRef>
            <a:fontRef idx="minor">
              <a:schemeClr val="tx1"/>
            </a:fontRef>
          </p:style>
        </p:cxnSp>
        <p:cxnSp>
          <p:nvCxnSpPr>
            <p:cNvPr id="88" name="直接连接符 87"/>
            <p:cNvCxnSpPr>
              <a:stCxn id="53" idx="5"/>
              <a:endCxn id="29" idx="1"/>
            </p:cNvCxnSpPr>
            <p:nvPr/>
          </p:nvCxnSpPr>
          <p:spPr>
            <a:xfrm rot="4687159">
              <a:off x="1869946" y="3160763"/>
              <a:ext cx="119711" cy="128161"/>
            </a:xfrm>
            <a:prstGeom prst="line">
              <a:avLst/>
            </a:prstGeom>
            <a:ln w="12700"/>
          </p:spPr>
          <p:style>
            <a:lnRef idx="3">
              <a:schemeClr val="dk1"/>
            </a:lnRef>
            <a:fillRef idx="0">
              <a:schemeClr val="dk1"/>
            </a:fillRef>
            <a:effectRef idx="2">
              <a:schemeClr val="dk1"/>
            </a:effectRef>
            <a:fontRef idx="minor">
              <a:schemeClr val="tx1"/>
            </a:fontRef>
          </p:style>
        </p:cxnSp>
        <p:cxnSp>
          <p:nvCxnSpPr>
            <p:cNvPr id="89" name="直接连接符 88"/>
            <p:cNvCxnSpPr>
              <a:stCxn id="35" idx="3"/>
              <a:endCxn id="53" idx="7"/>
            </p:cNvCxnSpPr>
            <p:nvPr/>
          </p:nvCxnSpPr>
          <p:spPr>
            <a:xfrm rot="4687159" flipH="1">
              <a:off x="2045642" y="3116399"/>
              <a:ext cx="99133" cy="135883"/>
            </a:xfrm>
            <a:prstGeom prst="line">
              <a:avLst/>
            </a:prstGeom>
            <a:ln w="12700"/>
          </p:spPr>
          <p:style>
            <a:lnRef idx="3">
              <a:schemeClr val="dk1"/>
            </a:lnRef>
            <a:fillRef idx="0">
              <a:schemeClr val="dk1"/>
            </a:fillRef>
            <a:effectRef idx="2">
              <a:schemeClr val="dk1"/>
            </a:effectRef>
            <a:fontRef idx="minor">
              <a:schemeClr val="tx1"/>
            </a:fontRef>
          </p:style>
        </p:cxnSp>
        <p:cxnSp>
          <p:nvCxnSpPr>
            <p:cNvPr id="90" name="直接连接符 89"/>
            <p:cNvCxnSpPr>
              <a:stCxn id="53" idx="4"/>
              <a:endCxn id="46" idx="7"/>
            </p:cNvCxnSpPr>
            <p:nvPr/>
          </p:nvCxnSpPr>
          <p:spPr>
            <a:xfrm rot="4687159" flipH="1">
              <a:off x="1819705" y="3012116"/>
              <a:ext cx="106658" cy="177009"/>
            </a:xfrm>
            <a:prstGeom prst="line">
              <a:avLst/>
            </a:prstGeom>
            <a:ln w="12700"/>
          </p:spPr>
          <p:style>
            <a:lnRef idx="3">
              <a:schemeClr val="dk1"/>
            </a:lnRef>
            <a:fillRef idx="0">
              <a:schemeClr val="dk1"/>
            </a:fillRef>
            <a:effectRef idx="2">
              <a:schemeClr val="dk1"/>
            </a:effectRef>
            <a:fontRef idx="minor">
              <a:schemeClr val="tx1"/>
            </a:fontRef>
          </p:style>
        </p:cxnSp>
        <p:cxnSp>
          <p:nvCxnSpPr>
            <p:cNvPr id="91" name="直接连接符 90"/>
            <p:cNvCxnSpPr>
              <a:stCxn id="44" idx="6"/>
              <a:endCxn id="53" idx="2"/>
            </p:cNvCxnSpPr>
            <p:nvPr/>
          </p:nvCxnSpPr>
          <p:spPr>
            <a:xfrm rot="4687159">
              <a:off x="1932265" y="2974972"/>
              <a:ext cx="168826" cy="78956"/>
            </a:xfrm>
            <a:prstGeom prst="line">
              <a:avLst/>
            </a:prstGeom>
            <a:ln w="12700"/>
          </p:spPr>
          <p:style>
            <a:lnRef idx="3">
              <a:schemeClr val="dk1"/>
            </a:lnRef>
            <a:fillRef idx="0">
              <a:schemeClr val="dk1"/>
            </a:fillRef>
            <a:effectRef idx="2">
              <a:schemeClr val="dk1"/>
            </a:effectRef>
            <a:fontRef idx="minor">
              <a:schemeClr val="tx1"/>
            </a:fontRef>
          </p:style>
        </p:cxnSp>
        <p:cxnSp>
          <p:nvCxnSpPr>
            <p:cNvPr id="92" name="直接连接符 91"/>
            <p:cNvCxnSpPr>
              <a:stCxn id="44" idx="5"/>
              <a:endCxn id="46" idx="0"/>
            </p:cNvCxnSpPr>
            <p:nvPr/>
          </p:nvCxnSpPr>
          <p:spPr>
            <a:xfrm rot="4687159">
              <a:off x="1861091" y="2853493"/>
              <a:ext cx="74570" cy="259089"/>
            </a:xfrm>
            <a:prstGeom prst="line">
              <a:avLst/>
            </a:prstGeom>
            <a:ln w="12700"/>
          </p:spPr>
          <p:style>
            <a:lnRef idx="3">
              <a:schemeClr val="dk1"/>
            </a:lnRef>
            <a:fillRef idx="0">
              <a:schemeClr val="dk1"/>
            </a:fillRef>
            <a:effectRef idx="2">
              <a:schemeClr val="dk1"/>
            </a:effectRef>
            <a:fontRef idx="minor">
              <a:schemeClr val="tx1"/>
            </a:fontRef>
          </p:style>
        </p:cxnSp>
        <p:cxnSp>
          <p:nvCxnSpPr>
            <p:cNvPr id="93" name="直接连接符 92"/>
            <p:cNvCxnSpPr>
              <a:stCxn id="49" idx="5"/>
              <a:endCxn id="57" idx="1"/>
            </p:cNvCxnSpPr>
            <p:nvPr/>
          </p:nvCxnSpPr>
          <p:spPr>
            <a:xfrm rot="4687159">
              <a:off x="2099415" y="2268431"/>
              <a:ext cx="154115" cy="187957"/>
            </a:xfrm>
            <a:prstGeom prst="line">
              <a:avLst/>
            </a:prstGeom>
            <a:ln w="12700"/>
          </p:spPr>
          <p:style>
            <a:lnRef idx="3">
              <a:schemeClr val="dk1"/>
            </a:lnRef>
            <a:fillRef idx="0">
              <a:schemeClr val="dk1"/>
            </a:fillRef>
            <a:effectRef idx="2">
              <a:schemeClr val="dk1"/>
            </a:effectRef>
            <a:fontRef idx="minor">
              <a:schemeClr val="tx1"/>
            </a:fontRef>
          </p:style>
        </p:cxnSp>
        <p:cxnSp>
          <p:nvCxnSpPr>
            <p:cNvPr id="94" name="直接连接符 93"/>
            <p:cNvCxnSpPr>
              <a:stCxn id="49" idx="4"/>
              <a:endCxn id="38" idx="7"/>
            </p:cNvCxnSpPr>
            <p:nvPr/>
          </p:nvCxnSpPr>
          <p:spPr>
            <a:xfrm rot="4687159" flipH="1">
              <a:off x="2061288" y="2104783"/>
              <a:ext cx="74160" cy="275535"/>
            </a:xfrm>
            <a:prstGeom prst="line">
              <a:avLst/>
            </a:prstGeom>
            <a:ln w="12700"/>
          </p:spPr>
          <p:style>
            <a:lnRef idx="3">
              <a:schemeClr val="dk1"/>
            </a:lnRef>
            <a:fillRef idx="0">
              <a:schemeClr val="dk1"/>
            </a:fillRef>
            <a:effectRef idx="2">
              <a:schemeClr val="dk1"/>
            </a:effectRef>
            <a:fontRef idx="minor">
              <a:schemeClr val="tx1"/>
            </a:fontRef>
          </p:style>
        </p:cxnSp>
        <p:cxnSp>
          <p:nvCxnSpPr>
            <p:cNvPr id="95" name="直接连接符 94"/>
            <p:cNvCxnSpPr>
              <a:stCxn id="48" idx="3"/>
              <a:endCxn id="57" idx="7"/>
            </p:cNvCxnSpPr>
            <p:nvPr/>
          </p:nvCxnSpPr>
          <p:spPr>
            <a:xfrm rot="4687159" flipH="1">
              <a:off x="2137100" y="2459307"/>
              <a:ext cx="144448" cy="176101"/>
            </a:xfrm>
            <a:prstGeom prst="line">
              <a:avLst/>
            </a:prstGeom>
            <a:ln w="12700"/>
          </p:spPr>
          <p:style>
            <a:lnRef idx="3">
              <a:schemeClr val="dk1"/>
            </a:lnRef>
            <a:fillRef idx="0">
              <a:schemeClr val="dk1"/>
            </a:fillRef>
            <a:effectRef idx="2">
              <a:schemeClr val="dk1"/>
            </a:effectRef>
            <a:fontRef idx="minor">
              <a:schemeClr val="tx1"/>
            </a:fontRef>
          </p:style>
        </p:cxnSp>
        <p:cxnSp>
          <p:nvCxnSpPr>
            <p:cNvPr id="97" name="直接连接符 96"/>
            <p:cNvCxnSpPr>
              <a:stCxn id="51" idx="3"/>
              <a:endCxn id="48" idx="6"/>
            </p:cNvCxnSpPr>
            <p:nvPr/>
          </p:nvCxnSpPr>
          <p:spPr>
            <a:xfrm rot="4687159" flipH="1">
              <a:off x="2299242" y="2690058"/>
              <a:ext cx="202238" cy="83395"/>
            </a:xfrm>
            <a:prstGeom prst="line">
              <a:avLst/>
            </a:prstGeom>
            <a:ln w="12700"/>
          </p:spPr>
          <p:style>
            <a:lnRef idx="3">
              <a:schemeClr val="dk1"/>
            </a:lnRef>
            <a:fillRef idx="0">
              <a:schemeClr val="dk1"/>
            </a:fillRef>
            <a:effectRef idx="2">
              <a:schemeClr val="dk1"/>
            </a:effectRef>
            <a:fontRef idx="minor">
              <a:schemeClr val="tx1"/>
            </a:fontRef>
          </p:style>
        </p:cxnSp>
        <p:cxnSp>
          <p:nvCxnSpPr>
            <p:cNvPr id="98" name="直接连接符 97"/>
            <p:cNvCxnSpPr>
              <a:stCxn id="45" idx="3"/>
              <a:endCxn id="47" idx="7"/>
            </p:cNvCxnSpPr>
            <p:nvPr/>
          </p:nvCxnSpPr>
          <p:spPr>
            <a:xfrm rot="4687159" flipH="1">
              <a:off x="2069558" y="2664790"/>
              <a:ext cx="161576" cy="128409"/>
            </a:xfrm>
            <a:prstGeom prst="line">
              <a:avLst/>
            </a:prstGeom>
            <a:ln w="12700"/>
          </p:spPr>
          <p:style>
            <a:lnRef idx="3">
              <a:schemeClr val="dk1"/>
            </a:lnRef>
            <a:fillRef idx="0">
              <a:schemeClr val="dk1"/>
            </a:fillRef>
            <a:effectRef idx="2">
              <a:schemeClr val="dk1"/>
            </a:effectRef>
            <a:fontRef idx="minor">
              <a:schemeClr val="tx1"/>
            </a:fontRef>
          </p:style>
        </p:cxnSp>
        <p:cxnSp>
          <p:nvCxnSpPr>
            <p:cNvPr id="99" name="直接连接符 98"/>
            <p:cNvCxnSpPr>
              <a:stCxn id="51" idx="5"/>
              <a:endCxn id="52" idx="1"/>
            </p:cNvCxnSpPr>
            <p:nvPr/>
          </p:nvCxnSpPr>
          <p:spPr>
            <a:xfrm rot="4687159">
              <a:off x="2308741" y="2849189"/>
              <a:ext cx="135151" cy="194643"/>
            </a:xfrm>
            <a:prstGeom prst="line">
              <a:avLst/>
            </a:prstGeom>
            <a:ln w="12700"/>
          </p:spPr>
          <p:style>
            <a:lnRef idx="3">
              <a:schemeClr val="dk1"/>
            </a:lnRef>
            <a:fillRef idx="0">
              <a:schemeClr val="dk1"/>
            </a:fillRef>
            <a:effectRef idx="2">
              <a:schemeClr val="dk1"/>
            </a:effectRef>
            <a:fontRef idx="minor">
              <a:schemeClr val="tx1"/>
            </a:fontRef>
          </p:style>
        </p:cxnSp>
        <p:cxnSp>
          <p:nvCxnSpPr>
            <p:cNvPr id="100" name="直接连接符 99"/>
            <p:cNvCxnSpPr>
              <a:stCxn id="52" idx="4"/>
              <a:endCxn id="53" idx="0"/>
            </p:cNvCxnSpPr>
            <p:nvPr/>
          </p:nvCxnSpPr>
          <p:spPr>
            <a:xfrm rot="4687159">
              <a:off x="2128984" y="2976532"/>
              <a:ext cx="20372" cy="237975"/>
            </a:xfrm>
            <a:prstGeom prst="line">
              <a:avLst/>
            </a:prstGeom>
            <a:ln w="12700"/>
          </p:spPr>
          <p:style>
            <a:lnRef idx="3">
              <a:schemeClr val="dk1"/>
            </a:lnRef>
            <a:fillRef idx="0">
              <a:schemeClr val="dk1"/>
            </a:fillRef>
            <a:effectRef idx="2">
              <a:schemeClr val="dk1"/>
            </a:effectRef>
            <a:fontRef idx="minor">
              <a:schemeClr val="tx1"/>
            </a:fontRef>
          </p:style>
        </p:cxnSp>
        <p:cxnSp>
          <p:nvCxnSpPr>
            <p:cNvPr id="101" name="直接连接符 100"/>
            <p:cNvCxnSpPr>
              <a:stCxn id="36" idx="3"/>
              <a:endCxn id="52" idx="7"/>
            </p:cNvCxnSpPr>
            <p:nvPr/>
          </p:nvCxnSpPr>
          <p:spPr>
            <a:xfrm rot="4687159" flipH="1">
              <a:off x="2337449" y="3027758"/>
              <a:ext cx="112706" cy="162048"/>
            </a:xfrm>
            <a:prstGeom prst="line">
              <a:avLst/>
            </a:prstGeom>
            <a:ln w="12700"/>
          </p:spPr>
          <p:style>
            <a:lnRef idx="3">
              <a:schemeClr val="dk1"/>
            </a:lnRef>
            <a:fillRef idx="0">
              <a:schemeClr val="dk1"/>
            </a:fillRef>
            <a:effectRef idx="2">
              <a:schemeClr val="dk1"/>
            </a:effectRef>
            <a:fontRef idx="minor">
              <a:schemeClr val="tx1"/>
            </a:fontRef>
          </p:style>
        </p:cxnSp>
        <p:cxnSp>
          <p:nvCxnSpPr>
            <p:cNvPr id="102" name="直接连接符 101"/>
            <p:cNvCxnSpPr>
              <a:stCxn id="35" idx="4"/>
              <a:endCxn id="29" idx="0"/>
            </p:cNvCxnSpPr>
            <p:nvPr/>
          </p:nvCxnSpPr>
          <p:spPr>
            <a:xfrm rot="4687159">
              <a:off x="2021682" y="3133411"/>
              <a:ext cx="15872" cy="286290"/>
            </a:xfrm>
            <a:prstGeom prst="line">
              <a:avLst/>
            </a:prstGeom>
            <a:ln w="12700"/>
          </p:spPr>
          <p:style>
            <a:lnRef idx="3">
              <a:schemeClr val="dk1"/>
            </a:lnRef>
            <a:fillRef idx="0">
              <a:schemeClr val="dk1"/>
            </a:fillRef>
            <a:effectRef idx="2">
              <a:schemeClr val="dk1"/>
            </a:effectRef>
            <a:fontRef idx="minor">
              <a:schemeClr val="tx1"/>
            </a:fontRef>
          </p:style>
        </p:cxnSp>
        <p:cxnSp>
          <p:nvCxnSpPr>
            <p:cNvPr id="103" name="直接连接符 102"/>
            <p:cNvCxnSpPr>
              <a:stCxn id="52" idx="5"/>
              <a:endCxn id="35" idx="1"/>
            </p:cNvCxnSpPr>
            <p:nvPr/>
          </p:nvCxnSpPr>
          <p:spPr>
            <a:xfrm rot="4687159">
              <a:off x="2178212" y="3103662"/>
              <a:ext cx="118386" cy="81851"/>
            </a:xfrm>
            <a:prstGeom prst="line">
              <a:avLst/>
            </a:prstGeom>
            <a:ln w="12700"/>
          </p:spPr>
          <p:style>
            <a:lnRef idx="3">
              <a:schemeClr val="dk1"/>
            </a:lnRef>
            <a:fillRef idx="0">
              <a:schemeClr val="dk1"/>
            </a:fillRef>
            <a:effectRef idx="2">
              <a:schemeClr val="dk1"/>
            </a:effectRef>
            <a:fontRef idx="minor">
              <a:schemeClr val="tx1"/>
            </a:fontRef>
          </p:style>
        </p:cxnSp>
        <p:cxnSp>
          <p:nvCxnSpPr>
            <p:cNvPr id="104" name="直接连接符 103"/>
            <p:cNvCxnSpPr>
              <a:stCxn id="34" idx="4"/>
              <a:endCxn id="29" idx="7"/>
            </p:cNvCxnSpPr>
            <p:nvPr/>
          </p:nvCxnSpPr>
          <p:spPr>
            <a:xfrm rot="4687159" flipH="1">
              <a:off x="1968131" y="3234693"/>
              <a:ext cx="115239" cy="258643"/>
            </a:xfrm>
            <a:prstGeom prst="line">
              <a:avLst/>
            </a:prstGeom>
            <a:ln w="12700"/>
          </p:spPr>
          <p:style>
            <a:lnRef idx="3">
              <a:schemeClr val="dk1"/>
            </a:lnRef>
            <a:fillRef idx="0">
              <a:schemeClr val="dk1"/>
            </a:fillRef>
            <a:effectRef idx="2">
              <a:schemeClr val="dk1"/>
            </a:effectRef>
            <a:fontRef idx="minor">
              <a:schemeClr val="tx1"/>
            </a:fontRef>
          </p:style>
        </p:cxnSp>
        <p:cxnSp>
          <p:nvCxnSpPr>
            <p:cNvPr id="105" name="直接连接符 104"/>
            <p:cNvCxnSpPr>
              <a:stCxn id="48" idx="2"/>
              <a:endCxn id="49" idx="6"/>
            </p:cNvCxnSpPr>
            <p:nvPr/>
          </p:nvCxnSpPr>
          <p:spPr>
            <a:xfrm rot="4687159" flipH="1" flipV="1">
              <a:off x="2139739" y="2423893"/>
              <a:ext cx="321096" cy="11856"/>
            </a:xfrm>
            <a:prstGeom prst="line">
              <a:avLst/>
            </a:prstGeom>
            <a:ln w="12700"/>
          </p:spPr>
          <p:style>
            <a:lnRef idx="3">
              <a:schemeClr val="dk1"/>
            </a:lnRef>
            <a:fillRef idx="0">
              <a:schemeClr val="dk1"/>
            </a:fillRef>
            <a:effectRef idx="2">
              <a:schemeClr val="dk1"/>
            </a:effectRef>
            <a:fontRef idx="minor">
              <a:schemeClr val="tx1"/>
            </a:fontRef>
          </p:style>
        </p:cxnSp>
        <p:cxnSp>
          <p:nvCxnSpPr>
            <p:cNvPr id="107" name="直接连接符 106"/>
            <p:cNvCxnSpPr>
              <a:stCxn id="29" idx="5"/>
              <a:endCxn id="32" idx="0"/>
            </p:cNvCxnSpPr>
            <p:nvPr/>
          </p:nvCxnSpPr>
          <p:spPr>
            <a:xfrm rot="4687159">
              <a:off x="1733662" y="3310627"/>
              <a:ext cx="77156" cy="174527"/>
            </a:xfrm>
            <a:prstGeom prst="line">
              <a:avLst/>
            </a:prstGeom>
            <a:ln w="12700"/>
          </p:spPr>
          <p:style>
            <a:lnRef idx="3">
              <a:schemeClr val="dk1"/>
            </a:lnRef>
            <a:fillRef idx="0">
              <a:schemeClr val="dk1"/>
            </a:fillRef>
            <a:effectRef idx="2">
              <a:schemeClr val="dk1"/>
            </a:effectRef>
            <a:fontRef idx="minor">
              <a:schemeClr val="tx1"/>
            </a:fontRef>
          </p:style>
        </p:cxnSp>
        <p:cxnSp>
          <p:nvCxnSpPr>
            <p:cNvPr id="110" name="直接连接符 109"/>
            <p:cNvCxnSpPr>
              <a:stCxn id="46" idx="6"/>
              <a:endCxn id="29" idx="2"/>
            </p:cNvCxnSpPr>
            <p:nvPr/>
          </p:nvCxnSpPr>
          <p:spPr>
            <a:xfrm rot="4687159" flipV="1">
              <a:off x="1693360" y="3158391"/>
              <a:ext cx="230499" cy="54402"/>
            </a:xfrm>
            <a:prstGeom prst="line">
              <a:avLst/>
            </a:prstGeom>
            <a:ln w="12700"/>
          </p:spPr>
          <p:style>
            <a:lnRef idx="3">
              <a:schemeClr val="dk1"/>
            </a:lnRef>
            <a:fillRef idx="0">
              <a:schemeClr val="dk1"/>
            </a:fillRef>
            <a:effectRef idx="2">
              <a:schemeClr val="dk1"/>
            </a:effectRef>
            <a:fontRef idx="minor">
              <a:schemeClr val="tx1"/>
            </a:fontRef>
          </p:style>
        </p:cxnSp>
        <p:cxnSp>
          <p:nvCxnSpPr>
            <p:cNvPr id="112" name="直接连接符 111"/>
            <p:cNvCxnSpPr>
              <a:stCxn id="56" idx="5"/>
              <a:endCxn id="58" idx="1"/>
            </p:cNvCxnSpPr>
            <p:nvPr/>
          </p:nvCxnSpPr>
          <p:spPr>
            <a:xfrm rot="4687159">
              <a:off x="1794062" y="2680180"/>
              <a:ext cx="105373" cy="112345"/>
            </a:xfrm>
            <a:prstGeom prst="line">
              <a:avLst/>
            </a:prstGeom>
            <a:ln w="12700"/>
          </p:spPr>
          <p:style>
            <a:lnRef idx="3">
              <a:schemeClr val="dk1"/>
            </a:lnRef>
            <a:fillRef idx="0">
              <a:schemeClr val="dk1"/>
            </a:fillRef>
            <a:effectRef idx="2">
              <a:schemeClr val="dk1"/>
            </a:effectRef>
            <a:fontRef idx="minor">
              <a:schemeClr val="tx1"/>
            </a:fontRef>
          </p:style>
        </p:cxnSp>
        <p:cxnSp>
          <p:nvCxnSpPr>
            <p:cNvPr id="113" name="直接连接符 112"/>
            <p:cNvCxnSpPr>
              <a:stCxn id="41" idx="3"/>
              <a:endCxn id="24" idx="7"/>
            </p:cNvCxnSpPr>
            <p:nvPr/>
          </p:nvCxnSpPr>
          <p:spPr>
            <a:xfrm flipH="1" flipV="1">
              <a:off x="1481062" y="2993778"/>
              <a:ext cx="105275" cy="145478"/>
            </a:xfrm>
            <a:prstGeom prst="line">
              <a:avLst/>
            </a:prstGeom>
            <a:ln w="12700"/>
          </p:spPr>
          <p:style>
            <a:lnRef idx="3">
              <a:schemeClr val="dk1"/>
            </a:lnRef>
            <a:fillRef idx="0">
              <a:schemeClr val="dk1"/>
            </a:fillRef>
            <a:effectRef idx="2">
              <a:schemeClr val="dk1"/>
            </a:effectRef>
            <a:fontRef idx="minor">
              <a:schemeClr val="tx1"/>
            </a:fontRef>
          </p:style>
        </p:cxnSp>
        <p:cxnSp>
          <p:nvCxnSpPr>
            <p:cNvPr id="114" name="直接连接符 113"/>
            <p:cNvCxnSpPr>
              <a:stCxn id="44" idx="3"/>
              <a:endCxn id="58" idx="7"/>
            </p:cNvCxnSpPr>
            <p:nvPr/>
          </p:nvCxnSpPr>
          <p:spPr>
            <a:xfrm rot="4687159" flipH="1">
              <a:off x="1867486" y="2766951"/>
              <a:ext cx="85122" cy="185453"/>
            </a:xfrm>
            <a:prstGeom prst="line">
              <a:avLst/>
            </a:prstGeom>
            <a:ln w="12700"/>
          </p:spPr>
          <p:style>
            <a:lnRef idx="3">
              <a:schemeClr val="dk1"/>
            </a:lnRef>
            <a:fillRef idx="0">
              <a:schemeClr val="dk1"/>
            </a:fillRef>
            <a:effectRef idx="2">
              <a:schemeClr val="dk1"/>
            </a:effectRef>
            <a:fontRef idx="minor">
              <a:schemeClr val="tx1"/>
            </a:fontRef>
          </p:style>
        </p:cxnSp>
        <p:cxnSp>
          <p:nvCxnSpPr>
            <p:cNvPr id="115" name="直接连接符 114"/>
            <p:cNvCxnSpPr>
              <a:stCxn id="46" idx="3"/>
              <a:endCxn id="40" idx="7"/>
            </p:cNvCxnSpPr>
            <p:nvPr/>
          </p:nvCxnSpPr>
          <p:spPr>
            <a:xfrm rot="4687159" flipH="1">
              <a:off x="1632331" y="2957767"/>
              <a:ext cx="109132" cy="64895"/>
            </a:xfrm>
            <a:prstGeom prst="line">
              <a:avLst/>
            </a:prstGeom>
            <a:ln w="12700"/>
          </p:spPr>
          <p:style>
            <a:lnRef idx="3">
              <a:schemeClr val="dk1"/>
            </a:lnRef>
            <a:fillRef idx="0">
              <a:schemeClr val="dk1"/>
            </a:fillRef>
            <a:effectRef idx="2">
              <a:schemeClr val="dk1"/>
            </a:effectRef>
            <a:fontRef idx="minor">
              <a:schemeClr val="tx1"/>
            </a:fontRef>
          </p:style>
        </p:cxnSp>
        <p:cxnSp>
          <p:nvCxnSpPr>
            <p:cNvPr id="116" name="直接连接符 115"/>
            <p:cNvCxnSpPr>
              <a:stCxn id="59" idx="4"/>
              <a:endCxn id="39" idx="0"/>
            </p:cNvCxnSpPr>
            <p:nvPr/>
          </p:nvCxnSpPr>
          <p:spPr>
            <a:xfrm rot="4687159" flipH="1">
              <a:off x="1531499" y="2651989"/>
              <a:ext cx="38110" cy="112256"/>
            </a:xfrm>
            <a:prstGeom prst="line">
              <a:avLst/>
            </a:prstGeom>
            <a:ln w="12700"/>
          </p:spPr>
          <p:style>
            <a:lnRef idx="3">
              <a:schemeClr val="dk1"/>
            </a:lnRef>
            <a:fillRef idx="0">
              <a:schemeClr val="dk1"/>
            </a:fillRef>
            <a:effectRef idx="2">
              <a:schemeClr val="dk1"/>
            </a:effectRef>
            <a:fontRef idx="minor">
              <a:schemeClr val="tx1"/>
            </a:fontRef>
          </p:style>
        </p:cxnSp>
        <p:cxnSp>
          <p:nvCxnSpPr>
            <p:cNvPr id="117" name="直接连接符 116"/>
            <p:cNvCxnSpPr>
              <a:stCxn id="46" idx="4"/>
              <a:endCxn id="41" idx="0"/>
            </p:cNvCxnSpPr>
            <p:nvPr/>
          </p:nvCxnSpPr>
          <p:spPr>
            <a:xfrm rot="4687159">
              <a:off x="1645601" y="3049388"/>
              <a:ext cx="70581" cy="107134"/>
            </a:xfrm>
            <a:prstGeom prst="lin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a:stCxn id="41" idx="6"/>
              <a:endCxn id="32" idx="2"/>
            </p:cNvCxnSpPr>
            <p:nvPr/>
          </p:nvCxnSpPr>
          <p:spPr>
            <a:xfrm rot="4687159">
              <a:off x="1510490" y="3304151"/>
              <a:ext cx="256309" cy="5024"/>
            </a:xfrm>
            <a:prstGeom prst="line">
              <a:avLst/>
            </a:prstGeom>
            <a:ln w="12700"/>
          </p:spPr>
          <p:style>
            <a:lnRef idx="3">
              <a:schemeClr val="dk1"/>
            </a:lnRef>
            <a:fillRef idx="0">
              <a:schemeClr val="dk1"/>
            </a:fillRef>
            <a:effectRef idx="2">
              <a:schemeClr val="dk1"/>
            </a:effectRef>
            <a:fontRef idx="minor">
              <a:schemeClr val="tx1"/>
            </a:fontRef>
          </p:style>
        </p:cxnSp>
        <p:cxnSp>
          <p:nvCxnSpPr>
            <p:cNvPr id="119" name="直接连接符 118"/>
            <p:cNvCxnSpPr>
              <a:stCxn id="41" idx="2"/>
              <a:endCxn id="40" idx="6"/>
            </p:cNvCxnSpPr>
            <p:nvPr/>
          </p:nvCxnSpPr>
          <p:spPr>
            <a:xfrm rot="4687159" flipH="1" flipV="1">
              <a:off x="1533235" y="3012290"/>
              <a:ext cx="163778" cy="58173"/>
            </a:xfrm>
            <a:prstGeom prst="line">
              <a:avLst/>
            </a:prstGeom>
            <a:ln w="12700"/>
          </p:spPr>
          <p:style>
            <a:lnRef idx="3">
              <a:schemeClr val="dk1"/>
            </a:lnRef>
            <a:fillRef idx="0">
              <a:schemeClr val="dk1"/>
            </a:fillRef>
            <a:effectRef idx="2">
              <a:schemeClr val="dk1"/>
            </a:effectRef>
            <a:fontRef idx="minor">
              <a:schemeClr val="tx1"/>
            </a:fontRef>
          </p:style>
        </p:cxnSp>
        <p:cxnSp>
          <p:nvCxnSpPr>
            <p:cNvPr id="120" name="直接连接符 119"/>
            <p:cNvCxnSpPr>
              <a:stCxn id="29" idx="3"/>
              <a:endCxn id="41" idx="7"/>
            </p:cNvCxnSpPr>
            <p:nvPr/>
          </p:nvCxnSpPr>
          <p:spPr>
            <a:xfrm rot="4687159" flipH="1">
              <a:off x="1648910" y="3148020"/>
              <a:ext cx="175853" cy="177470"/>
            </a:xfrm>
            <a:prstGeom prst="line">
              <a:avLst/>
            </a:prstGeom>
            <a:ln w="12700"/>
          </p:spPr>
          <p:style>
            <a:lnRef idx="3">
              <a:schemeClr val="dk1"/>
            </a:lnRef>
            <a:fillRef idx="0">
              <a:schemeClr val="dk1"/>
            </a:fillRef>
            <a:effectRef idx="2">
              <a:schemeClr val="dk1"/>
            </a:effectRef>
            <a:fontRef idx="minor">
              <a:schemeClr val="tx1"/>
            </a:fontRef>
          </p:style>
        </p:cxnSp>
        <p:cxnSp>
          <p:nvCxnSpPr>
            <p:cNvPr id="121" name="直接连接符 120"/>
            <p:cNvCxnSpPr>
              <a:stCxn id="18" idx="3"/>
              <a:endCxn id="55" idx="7"/>
            </p:cNvCxnSpPr>
            <p:nvPr/>
          </p:nvCxnSpPr>
          <p:spPr>
            <a:xfrm rot="4687159" flipH="1">
              <a:off x="1662529" y="2346872"/>
              <a:ext cx="69514" cy="186609"/>
            </a:xfrm>
            <a:prstGeom prst="line">
              <a:avLst/>
            </a:prstGeom>
            <a:ln w="12700"/>
          </p:spPr>
          <p:style>
            <a:lnRef idx="3">
              <a:schemeClr val="dk1"/>
            </a:lnRef>
            <a:fillRef idx="0">
              <a:schemeClr val="dk1"/>
            </a:fillRef>
            <a:effectRef idx="2">
              <a:schemeClr val="dk1"/>
            </a:effectRef>
            <a:fontRef idx="minor">
              <a:schemeClr val="tx1"/>
            </a:fontRef>
          </p:style>
        </p:cxnSp>
        <p:cxnSp>
          <p:nvCxnSpPr>
            <p:cNvPr id="122" name="直接连接符 121"/>
            <p:cNvCxnSpPr>
              <a:stCxn id="18" idx="5"/>
              <a:endCxn id="59" idx="1"/>
            </p:cNvCxnSpPr>
            <p:nvPr/>
          </p:nvCxnSpPr>
          <p:spPr>
            <a:xfrm rot="4687159">
              <a:off x="1650600" y="2492273"/>
              <a:ext cx="165863" cy="197155"/>
            </a:xfrm>
            <a:prstGeom prst="line">
              <a:avLst/>
            </a:prstGeom>
            <a:ln w="12700"/>
          </p:spPr>
          <p:style>
            <a:lnRef idx="3">
              <a:schemeClr val="dk1"/>
            </a:lnRef>
            <a:fillRef idx="0">
              <a:schemeClr val="dk1"/>
            </a:fillRef>
            <a:effectRef idx="2">
              <a:schemeClr val="dk1"/>
            </a:effectRef>
            <a:fontRef idx="minor">
              <a:schemeClr val="tx1"/>
            </a:fontRef>
          </p:style>
        </p:cxnSp>
        <p:cxnSp>
          <p:nvCxnSpPr>
            <p:cNvPr id="123" name="直接连接符 122"/>
            <p:cNvCxnSpPr>
              <a:stCxn id="56" idx="4"/>
              <a:endCxn id="59" idx="0"/>
            </p:cNvCxnSpPr>
            <p:nvPr/>
          </p:nvCxnSpPr>
          <p:spPr>
            <a:xfrm rot="4687159">
              <a:off x="1766749" y="2572365"/>
              <a:ext cx="9245" cy="222149"/>
            </a:xfrm>
            <a:prstGeom prst="line">
              <a:avLst/>
            </a:prstGeom>
            <a:ln w="12700"/>
          </p:spPr>
          <p:style>
            <a:lnRef idx="3">
              <a:schemeClr val="dk1"/>
            </a:lnRef>
            <a:fillRef idx="0">
              <a:schemeClr val="dk1"/>
            </a:fillRef>
            <a:effectRef idx="2">
              <a:schemeClr val="dk1"/>
            </a:effectRef>
            <a:fontRef idx="minor">
              <a:schemeClr val="tx1"/>
            </a:fontRef>
          </p:style>
        </p:cxnSp>
        <p:cxnSp>
          <p:nvCxnSpPr>
            <p:cNvPr id="125" name="直接连接符 124"/>
            <p:cNvCxnSpPr>
              <a:stCxn id="56" idx="3"/>
              <a:endCxn id="18" idx="6"/>
            </p:cNvCxnSpPr>
            <p:nvPr/>
          </p:nvCxnSpPr>
          <p:spPr>
            <a:xfrm rot="4687159" flipH="1">
              <a:off x="1781009" y="2552860"/>
              <a:ext cx="154623" cy="17809"/>
            </a:xfrm>
            <a:prstGeom prst="line">
              <a:avLst/>
            </a:prstGeom>
            <a:ln w="12700"/>
          </p:spPr>
          <p:style>
            <a:lnRef idx="3">
              <a:schemeClr val="dk1"/>
            </a:lnRef>
            <a:fillRef idx="0">
              <a:schemeClr val="dk1"/>
            </a:fillRef>
            <a:effectRef idx="2">
              <a:schemeClr val="dk1"/>
            </a:effectRef>
            <a:fontRef idx="minor">
              <a:schemeClr val="tx1"/>
            </a:fontRef>
          </p:style>
        </p:cxnSp>
        <p:cxnSp>
          <p:nvCxnSpPr>
            <p:cNvPr id="126" name="直接连接符 125"/>
            <p:cNvCxnSpPr>
              <a:stCxn id="24" idx="4"/>
              <a:endCxn id="42" idx="0"/>
            </p:cNvCxnSpPr>
            <p:nvPr/>
          </p:nvCxnSpPr>
          <p:spPr>
            <a:xfrm flipH="1">
              <a:off x="1345474" y="2983482"/>
              <a:ext cx="86393" cy="5921"/>
            </a:xfrm>
            <a:prstGeom prst="line">
              <a:avLst/>
            </a:prstGeom>
            <a:ln w="12700"/>
          </p:spPr>
          <p:style>
            <a:lnRef idx="3">
              <a:schemeClr val="dk1"/>
            </a:lnRef>
            <a:fillRef idx="0">
              <a:schemeClr val="dk1"/>
            </a:fillRef>
            <a:effectRef idx="2">
              <a:schemeClr val="dk1"/>
            </a:effectRef>
            <a:fontRef idx="minor">
              <a:schemeClr val="tx1"/>
            </a:fontRef>
          </p:style>
        </p:cxnSp>
        <p:cxnSp>
          <p:nvCxnSpPr>
            <p:cNvPr id="128" name="直接连接符 127"/>
            <p:cNvCxnSpPr>
              <a:stCxn id="39" idx="5"/>
              <a:endCxn id="42" idx="1"/>
            </p:cNvCxnSpPr>
            <p:nvPr/>
          </p:nvCxnSpPr>
          <p:spPr>
            <a:xfrm rot="4687159">
              <a:off x="1279084" y="2766241"/>
              <a:ext cx="222680" cy="159117"/>
            </a:xfrm>
            <a:prstGeom prst="line">
              <a:avLst/>
            </a:prstGeom>
            <a:ln w="12700"/>
          </p:spPr>
          <p:style>
            <a:lnRef idx="3">
              <a:schemeClr val="dk1"/>
            </a:lnRef>
            <a:fillRef idx="0">
              <a:schemeClr val="dk1"/>
            </a:fillRef>
            <a:effectRef idx="2">
              <a:schemeClr val="dk1"/>
            </a:effectRef>
            <a:fontRef idx="minor">
              <a:schemeClr val="tx1"/>
            </a:fontRef>
          </p:style>
        </p:cxnSp>
        <p:cxnSp>
          <p:nvCxnSpPr>
            <p:cNvPr id="129" name="直接连接符 128"/>
            <p:cNvCxnSpPr>
              <a:stCxn id="41" idx="5"/>
              <a:endCxn id="43" idx="1"/>
            </p:cNvCxnSpPr>
            <p:nvPr/>
          </p:nvCxnSpPr>
          <p:spPr>
            <a:xfrm rot="4687159">
              <a:off x="1527630" y="3134083"/>
              <a:ext cx="13865" cy="124920"/>
            </a:xfrm>
            <a:prstGeom prst="line">
              <a:avLst/>
            </a:prstGeom>
            <a:ln w="12700"/>
          </p:spPr>
          <p:style>
            <a:lnRef idx="3">
              <a:schemeClr val="dk1"/>
            </a:lnRef>
            <a:fillRef idx="0">
              <a:schemeClr val="dk1"/>
            </a:fillRef>
            <a:effectRef idx="2">
              <a:schemeClr val="dk1"/>
            </a:effectRef>
            <a:fontRef idx="minor">
              <a:schemeClr val="tx1"/>
            </a:fontRef>
          </p:style>
        </p:cxnSp>
        <p:cxnSp>
          <p:nvCxnSpPr>
            <p:cNvPr id="130" name="直接连接符 129"/>
            <p:cNvCxnSpPr>
              <a:stCxn id="57" idx="6"/>
              <a:endCxn id="47" idx="1"/>
            </p:cNvCxnSpPr>
            <p:nvPr/>
          </p:nvCxnSpPr>
          <p:spPr>
            <a:xfrm rot="4687159">
              <a:off x="2021734" y="2540023"/>
              <a:ext cx="110605" cy="52029"/>
            </a:xfrm>
            <a:prstGeom prst="line">
              <a:avLst/>
            </a:prstGeom>
            <a:ln w="12700"/>
          </p:spPr>
          <p:style>
            <a:lnRef idx="3">
              <a:schemeClr val="dk1"/>
            </a:lnRef>
            <a:fillRef idx="0">
              <a:schemeClr val="dk1"/>
            </a:fillRef>
            <a:effectRef idx="2">
              <a:schemeClr val="dk1"/>
            </a:effectRef>
            <a:fontRef idx="minor">
              <a:schemeClr val="tx1"/>
            </a:fontRef>
          </p:style>
        </p:cxnSp>
        <p:cxnSp>
          <p:nvCxnSpPr>
            <p:cNvPr id="131" name="直接连接符 130"/>
            <p:cNvCxnSpPr>
              <a:stCxn id="58" idx="4"/>
              <a:endCxn id="40" idx="0"/>
            </p:cNvCxnSpPr>
            <p:nvPr/>
          </p:nvCxnSpPr>
          <p:spPr>
            <a:xfrm rot="4687159">
              <a:off x="1669549" y="2810164"/>
              <a:ext cx="69794" cy="130564"/>
            </a:xfrm>
            <a:prstGeom prst="line">
              <a:avLst/>
            </a:prstGeom>
            <a:ln w="12700"/>
          </p:spPr>
          <p:style>
            <a:lnRef idx="3">
              <a:schemeClr val="dk1"/>
            </a:lnRef>
            <a:fillRef idx="0">
              <a:schemeClr val="dk1"/>
            </a:fillRef>
            <a:effectRef idx="2">
              <a:schemeClr val="dk1"/>
            </a:effectRef>
            <a:fontRef idx="minor">
              <a:schemeClr val="tx1"/>
            </a:fontRef>
          </p:style>
        </p:cxnSp>
        <p:cxnSp>
          <p:nvCxnSpPr>
            <p:cNvPr id="132" name="直接连接符 131"/>
            <p:cNvCxnSpPr>
              <a:stCxn id="24" idx="6"/>
              <a:endCxn id="43" idx="2"/>
            </p:cNvCxnSpPr>
            <p:nvPr/>
          </p:nvCxnSpPr>
          <p:spPr>
            <a:xfrm flipH="1">
              <a:off x="1458391" y="3005171"/>
              <a:ext cx="5246" cy="198290"/>
            </a:xfrm>
            <a:prstGeom prst="line">
              <a:avLst/>
            </a:prstGeom>
            <a:ln w="12700"/>
          </p:spPr>
          <p:style>
            <a:lnRef idx="3">
              <a:schemeClr val="dk1"/>
            </a:lnRef>
            <a:fillRef idx="0">
              <a:schemeClr val="dk1"/>
            </a:fillRef>
            <a:effectRef idx="2">
              <a:schemeClr val="dk1"/>
            </a:effectRef>
            <a:fontRef idx="minor">
              <a:schemeClr val="tx1"/>
            </a:fontRef>
          </p:style>
        </p:cxnSp>
        <p:cxnSp>
          <p:nvCxnSpPr>
            <p:cNvPr id="133" name="直接连接符 132"/>
            <p:cNvCxnSpPr>
              <a:stCxn id="59" idx="6"/>
              <a:endCxn id="40" idx="1"/>
            </p:cNvCxnSpPr>
            <p:nvPr/>
          </p:nvCxnSpPr>
          <p:spPr>
            <a:xfrm rot="4687159">
              <a:off x="1556541" y="2804606"/>
              <a:ext cx="161613" cy="36774"/>
            </a:xfrm>
            <a:prstGeom prst="line">
              <a:avLst/>
            </a:prstGeom>
            <a:ln w="12700"/>
          </p:spPr>
          <p:style>
            <a:lnRef idx="3">
              <a:schemeClr val="dk1"/>
            </a:lnRef>
            <a:fillRef idx="0">
              <a:schemeClr val="dk1"/>
            </a:fillRef>
            <a:effectRef idx="2">
              <a:schemeClr val="dk1"/>
            </a:effectRef>
            <a:fontRef idx="minor">
              <a:schemeClr val="tx1"/>
            </a:fontRef>
          </p:style>
        </p:cxnSp>
        <p:cxnSp>
          <p:nvCxnSpPr>
            <p:cNvPr id="134" name="直接连接符 133"/>
            <p:cNvCxnSpPr>
              <a:stCxn id="18" idx="2"/>
              <a:endCxn id="17" idx="6"/>
            </p:cNvCxnSpPr>
            <p:nvPr/>
          </p:nvCxnSpPr>
          <p:spPr>
            <a:xfrm rot="4687159" flipH="1">
              <a:off x="1619951" y="2285523"/>
              <a:ext cx="256490" cy="71129"/>
            </a:xfrm>
            <a:prstGeom prst="line">
              <a:avLst/>
            </a:prstGeom>
            <a:ln w="12700"/>
          </p:spPr>
          <p:style>
            <a:lnRef idx="3">
              <a:schemeClr val="dk1"/>
            </a:lnRef>
            <a:fillRef idx="0">
              <a:schemeClr val="dk1"/>
            </a:fillRef>
            <a:effectRef idx="2">
              <a:schemeClr val="dk1"/>
            </a:effectRef>
            <a:fontRef idx="minor">
              <a:schemeClr val="tx1"/>
            </a:fontRef>
          </p:style>
        </p:cxnSp>
        <p:cxnSp>
          <p:nvCxnSpPr>
            <p:cNvPr id="136" name="直接连接符 135"/>
            <p:cNvCxnSpPr>
              <a:stCxn id="55" idx="3"/>
              <a:endCxn id="54" idx="7"/>
            </p:cNvCxnSpPr>
            <p:nvPr/>
          </p:nvCxnSpPr>
          <p:spPr>
            <a:xfrm rot="4687159" flipH="1">
              <a:off x="1459346" y="2342094"/>
              <a:ext cx="46403" cy="119902"/>
            </a:xfrm>
            <a:prstGeom prst="line">
              <a:avLst/>
            </a:prstGeom>
            <a:ln w="12700"/>
          </p:spPr>
          <p:style>
            <a:lnRef idx="3">
              <a:schemeClr val="dk1"/>
            </a:lnRef>
            <a:fillRef idx="0">
              <a:schemeClr val="dk1"/>
            </a:fillRef>
            <a:effectRef idx="2">
              <a:schemeClr val="dk1"/>
            </a:effectRef>
            <a:fontRef idx="minor">
              <a:schemeClr val="tx1"/>
            </a:fontRef>
          </p:style>
        </p:cxnSp>
        <p:cxnSp>
          <p:nvCxnSpPr>
            <p:cNvPr id="137" name="直接连接符 136"/>
            <p:cNvCxnSpPr>
              <a:stCxn id="39" idx="4"/>
              <a:endCxn id="60" idx="0"/>
            </p:cNvCxnSpPr>
            <p:nvPr/>
          </p:nvCxnSpPr>
          <p:spPr>
            <a:xfrm rot="4687159" flipH="1">
              <a:off x="1325673" y="2610677"/>
              <a:ext cx="73623" cy="137426"/>
            </a:xfrm>
            <a:prstGeom prst="line">
              <a:avLst/>
            </a:prstGeom>
            <a:ln w="12700"/>
          </p:spPr>
          <p:style>
            <a:lnRef idx="3">
              <a:schemeClr val="dk1"/>
            </a:lnRef>
            <a:fillRef idx="0">
              <a:schemeClr val="dk1"/>
            </a:fillRef>
            <a:effectRef idx="2">
              <a:schemeClr val="dk1"/>
            </a:effectRef>
            <a:fontRef idx="minor">
              <a:schemeClr val="tx1"/>
            </a:fontRef>
          </p:style>
        </p:cxnSp>
        <p:cxnSp>
          <p:nvCxnSpPr>
            <p:cNvPr id="139" name="直接连接符 138"/>
            <p:cNvCxnSpPr>
              <a:stCxn id="17" idx="5"/>
              <a:endCxn id="55" idx="1"/>
            </p:cNvCxnSpPr>
            <p:nvPr/>
          </p:nvCxnSpPr>
          <p:spPr>
            <a:xfrm rot="4687159">
              <a:off x="1539480" y="2236297"/>
              <a:ext cx="166149" cy="124194"/>
            </a:xfrm>
            <a:prstGeom prst="line">
              <a:avLst/>
            </a:prstGeom>
            <a:ln w="12700"/>
          </p:spPr>
          <p:style>
            <a:lnRef idx="3">
              <a:schemeClr val="dk1"/>
            </a:lnRef>
            <a:fillRef idx="0">
              <a:schemeClr val="dk1"/>
            </a:fillRef>
            <a:effectRef idx="2">
              <a:schemeClr val="dk1"/>
            </a:effectRef>
            <a:fontRef idx="minor">
              <a:schemeClr val="tx1"/>
            </a:fontRef>
          </p:style>
        </p:cxnSp>
        <p:cxnSp>
          <p:nvCxnSpPr>
            <p:cNvPr id="140" name="直接连接符 139"/>
            <p:cNvCxnSpPr>
              <a:stCxn id="40" idx="3"/>
              <a:endCxn id="39" idx="7"/>
            </p:cNvCxnSpPr>
            <p:nvPr/>
          </p:nvCxnSpPr>
          <p:spPr>
            <a:xfrm rot="4687159" flipH="1">
              <a:off x="1434630" y="2780915"/>
              <a:ext cx="212911" cy="72237"/>
            </a:xfrm>
            <a:prstGeom prst="line">
              <a:avLst/>
            </a:prstGeom>
            <a:ln w="12700"/>
          </p:spPr>
          <p:style>
            <a:lnRef idx="3">
              <a:schemeClr val="dk1"/>
            </a:lnRef>
            <a:fillRef idx="0">
              <a:schemeClr val="dk1"/>
            </a:fillRef>
            <a:effectRef idx="2">
              <a:schemeClr val="dk1"/>
            </a:effectRef>
            <a:fontRef idx="minor">
              <a:schemeClr val="tx1"/>
            </a:fontRef>
          </p:style>
        </p:cxnSp>
        <p:cxnSp>
          <p:nvCxnSpPr>
            <p:cNvPr id="141" name="直接连接符 140"/>
            <p:cNvCxnSpPr>
              <a:stCxn id="59" idx="2"/>
              <a:endCxn id="55" idx="6"/>
            </p:cNvCxnSpPr>
            <p:nvPr/>
          </p:nvCxnSpPr>
          <p:spPr>
            <a:xfrm rot="4687159" flipH="1" flipV="1">
              <a:off x="1486227" y="2562338"/>
              <a:ext cx="248377" cy="3385"/>
            </a:xfrm>
            <a:prstGeom prst="line">
              <a:avLst/>
            </a:prstGeom>
            <a:ln w="12700"/>
          </p:spPr>
          <p:style>
            <a:lnRef idx="3">
              <a:schemeClr val="dk1"/>
            </a:lnRef>
            <a:fillRef idx="0">
              <a:schemeClr val="dk1"/>
            </a:fillRef>
            <a:effectRef idx="2">
              <a:schemeClr val="dk1"/>
            </a:effectRef>
            <a:fontRef idx="minor">
              <a:schemeClr val="tx1"/>
            </a:fontRef>
          </p:style>
        </p:cxnSp>
        <p:cxnSp>
          <p:nvCxnSpPr>
            <p:cNvPr id="142" name="直接连接符 141"/>
            <p:cNvCxnSpPr>
              <a:stCxn id="24" idx="2"/>
              <a:endCxn id="39" idx="6"/>
            </p:cNvCxnSpPr>
            <p:nvPr/>
          </p:nvCxnSpPr>
          <p:spPr>
            <a:xfrm flipV="1">
              <a:off x="1453556" y="2728347"/>
              <a:ext cx="11069" cy="223364"/>
            </a:xfrm>
            <a:prstGeom prst="line">
              <a:avLst/>
            </a:prstGeom>
            <a:ln w="12700"/>
          </p:spPr>
          <p:style>
            <a:lnRef idx="3">
              <a:schemeClr val="dk1"/>
            </a:lnRef>
            <a:fillRef idx="0">
              <a:schemeClr val="dk1"/>
            </a:fillRef>
            <a:effectRef idx="2">
              <a:schemeClr val="dk1"/>
            </a:effectRef>
            <a:fontRef idx="minor">
              <a:schemeClr val="tx1"/>
            </a:fontRef>
          </p:style>
        </p:cxnSp>
        <p:cxnSp>
          <p:nvCxnSpPr>
            <p:cNvPr id="143" name="直接连接符 142"/>
            <p:cNvCxnSpPr>
              <a:stCxn id="55" idx="5"/>
              <a:endCxn id="39" idx="1"/>
            </p:cNvCxnSpPr>
            <p:nvPr/>
          </p:nvCxnSpPr>
          <p:spPr>
            <a:xfrm rot="4687159">
              <a:off x="1417532" y="2498966"/>
              <a:ext cx="214515" cy="129203"/>
            </a:xfrm>
            <a:prstGeom prst="line">
              <a:avLst/>
            </a:prstGeom>
            <a:ln w="12700"/>
          </p:spPr>
          <p:style>
            <a:lnRef idx="3">
              <a:schemeClr val="dk1"/>
            </a:lnRef>
            <a:fillRef idx="0">
              <a:schemeClr val="dk1"/>
            </a:fillRef>
            <a:effectRef idx="2">
              <a:schemeClr val="dk1"/>
            </a:effectRef>
            <a:fontRef idx="minor">
              <a:schemeClr val="tx1"/>
            </a:fontRef>
          </p:style>
        </p:cxnSp>
        <p:cxnSp>
          <p:nvCxnSpPr>
            <p:cNvPr id="144" name="直接连接符 143"/>
            <p:cNvCxnSpPr>
              <a:stCxn id="39" idx="2"/>
              <a:endCxn id="54" idx="6"/>
            </p:cNvCxnSpPr>
            <p:nvPr/>
          </p:nvCxnSpPr>
          <p:spPr>
            <a:xfrm rot="4687159" flipH="1">
              <a:off x="1300645" y="2541070"/>
              <a:ext cx="270820" cy="924"/>
            </a:xfrm>
            <a:prstGeom prst="line">
              <a:avLst/>
            </a:prstGeom>
            <a:ln w="12700"/>
          </p:spPr>
          <p:style>
            <a:lnRef idx="3">
              <a:schemeClr val="dk1"/>
            </a:lnRef>
            <a:fillRef idx="0">
              <a:schemeClr val="dk1"/>
            </a:fillRef>
            <a:effectRef idx="2">
              <a:schemeClr val="dk1"/>
            </a:effectRef>
            <a:fontRef idx="minor">
              <a:schemeClr val="tx1"/>
            </a:fontRef>
          </p:style>
        </p:cxnSp>
      </p:grpSp>
      <p:sp>
        <p:nvSpPr>
          <p:cNvPr id="5" name="矩形 4"/>
          <p:cNvSpPr>
            <a:spLocks noChangeAspect="1"/>
          </p:cNvSpPr>
          <p:nvPr/>
        </p:nvSpPr>
        <p:spPr>
          <a:xfrm>
            <a:off x="9321160" y="3833157"/>
            <a:ext cx="165951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Weighted </a:t>
            </a:r>
            <a:r>
              <a:rPr lang="en-US" altLang="zh-CN" dirty="0">
                <a:latin typeface="Times New Roman" panose="02020603050405020304" pitchFamily="18" charset="0"/>
                <a:cs typeface="Times New Roman" panose="02020603050405020304" pitchFamily="18" charset="0"/>
              </a:rPr>
              <a:t>graph </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flipH="1">
                <a:off x="9433562" y="2380530"/>
                <a:ext cx="3711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𝑖</m:t>
                          </m:r>
                        </m:sub>
                      </m:sSub>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flipH="1">
                <a:off x="9433562" y="2380530"/>
                <a:ext cx="371142" cy="338554"/>
              </a:xfrm>
              <a:prstGeom prst="rect">
                <a:avLst/>
              </a:prstGeom>
              <a:blipFill>
                <a:blip r:embed="rId4"/>
                <a:stretch>
                  <a:fillRect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p:cNvSpPr txBox="1"/>
              <p:nvPr/>
            </p:nvSpPr>
            <p:spPr>
              <a:xfrm flipH="1">
                <a:off x="10089550" y="2817116"/>
                <a:ext cx="371142" cy="358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𝑗</m:t>
                          </m:r>
                        </m:sub>
                      </m:sSub>
                    </m:oMath>
                  </m:oMathPara>
                </a14:m>
                <a:endParaRPr lang="zh-CN" altLang="en-US" dirty="0"/>
              </a:p>
            </p:txBody>
          </p:sp>
        </mc:Choice>
        <mc:Fallback xmlns="">
          <p:sp>
            <p:nvSpPr>
              <p:cNvPr id="146" name="文本框 145"/>
              <p:cNvSpPr txBox="1">
                <a:spLocks noRot="1" noChangeAspect="1" noMove="1" noResize="1" noEditPoints="1" noAdjustHandles="1" noChangeArrowheads="1" noChangeShapeType="1" noTextEdit="1"/>
              </p:cNvSpPr>
              <p:nvPr/>
            </p:nvSpPr>
            <p:spPr>
              <a:xfrm flipH="1">
                <a:off x="10089550" y="2817116"/>
                <a:ext cx="371142" cy="358368"/>
              </a:xfrm>
              <a:prstGeom prst="rect">
                <a:avLst/>
              </a:prstGeom>
              <a:blipFill>
                <a:blip r:embed="rId5"/>
                <a:stretch>
                  <a:fillRect b="-6780"/>
                </a:stretch>
              </a:blipFill>
            </p:spPr>
            <p:txBody>
              <a:bodyPr/>
              <a:lstStyle/>
              <a:p>
                <a:r>
                  <a:rPr lang="zh-CN" altLang="en-US">
                    <a:noFill/>
                  </a:rPr>
                  <a:t> </a:t>
                </a:r>
              </a:p>
            </p:txBody>
          </p:sp>
        </mc:Fallback>
      </mc:AlternateContent>
      <p:pic>
        <p:nvPicPr>
          <p:cNvPr id="148" name="图片 14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2925" y="5402256"/>
            <a:ext cx="1723419" cy="1294204"/>
          </a:xfrm>
          <a:prstGeom prst="rect">
            <a:avLst/>
          </a:prstGeom>
        </p:spPr>
      </p:pic>
      <p:pic>
        <p:nvPicPr>
          <p:cNvPr id="149" name="图片 14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62058" y="3877978"/>
            <a:ext cx="1299482" cy="1448696"/>
          </a:xfrm>
          <a:prstGeom prst="rect">
            <a:avLst/>
          </a:prstGeom>
        </p:spPr>
      </p:pic>
      <p:pic>
        <p:nvPicPr>
          <p:cNvPr id="150" name="图片 14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04992" y="3877978"/>
            <a:ext cx="1299482" cy="1448696"/>
          </a:xfrm>
          <a:prstGeom prst="rect">
            <a:avLst/>
          </a:prstGeom>
        </p:spPr>
      </p:pic>
      <p:pic>
        <p:nvPicPr>
          <p:cNvPr id="151" name="图片 15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57106" y="5402255"/>
            <a:ext cx="1723419" cy="1294204"/>
          </a:xfrm>
          <a:prstGeom prst="rect">
            <a:avLst/>
          </a:prstGeom>
        </p:spPr>
      </p:pic>
      <p:pic>
        <p:nvPicPr>
          <p:cNvPr id="152" name="图片 15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85053" y="3877978"/>
            <a:ext cx="1299482" cy="1448696"/>
          </a:xfrm>
          <a:prstGeom prst="rect">
            <a:avLst/>
          </a:prstGeom>
        </p:spPr>
      </p:pic>
      <p:pic>
        <p:nvPicPr>
          <p:cNvPr id="153" name="图片 15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872555" y="5402254"/>
            <a:ext cx="1723419" cy="1294204"/>
          </a:xfrm>
          <a:prstGeom prst="rect">
            <a:avLst/>
          </a:prstGeom>
        </p:spPr>
      </p:pic>
      <p:pic>
        <p:nvPicPr>
          <p:cNvPr id="154" name="图片 15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865316" y="5402254"/>
            <a:ext cx="1723419" cy="1294204"/>
          </a:xfrm>
          <a:prstGeom prst="rect">
            <a:avLst/>
          </a:prstGeom>
        </p:spPr>
      </p:pic>
      <p:pic>
        <p:nvPicPr>
          <p:cNvPr id="155" name="图片 15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090514" y="3877978"/>
            <a:ext cx="1299482" cy="1448696"/>
          </a:xfrm>
          <a:prstGeom prst="rect">
            <a:avLst/>
          </a:prstGeom>
        </p:spPr>
      </p:pic>
    </p:spTree>
    <p:extLst>
      <p:ext uri="{BB962C8B-B14F-4D97-AF65-F5344CB8AC3E}">
        <p14:creationId xmlns:p14="http://schemas.microsoft.com/office/powerpoint/2010/main" val="272894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文本框 190"/>
          <p:cNvSpPr txBox="1"/>
          <p:nvPr/>
        </p:nvSpPr>
        <p:spPr>
          <a:xfrm>
            <a:off x="414306" y="1279650"/>
            <a:ext cx="11234769" cy="1538883"/>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Details description: shape context on </a:t>
            </a:r>
            <a:r>
              <a:rPr lang="en-US" altLang="zh-CN" sz="2400" dirty="0" smtClean="0">
                <a:latin typeface="Times New Roman" panose="02020603050405020304" pitchFamily="18" charset="0"/>
                <a:cs typeface="Times New Roman" panose="02020603050405020304" pitchFamily="18" charset="0"/>
              </a:rPr>
              <a:t>surface</a:t>
            </a:r>
          </a:p>
          <a:p>
            <a:pPr marL="800100" lvl="1" indent="-34290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Shooting geodesic outwards from the point</a:t>
            </a:r>
          </a:p>
          <a:p>
            <a:pPr marL="800100" lvl="1" indent="-34290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Rotation ambiguity, Fourier transformation</a:t>
            </a: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Regional shape descriptor</a:t>
            </a:r>
            <a:endParaRPr lang="en-US" altLang="zh-CN" sz="4000" b="1" dirty="0" smtClean="0">
              <a:solidFill>
                <a:schemeClr val="tx1"/>
              </a:solidFill>
              <a:latin typeface="Times New Roman" pitchFamily="18" charset="0"/>
              <a:cs typeface="Times New Roman" pitchFamily="18" charset="0"/>
            </a:endParaRPr>
          </a:p>
        </p:txBody>
      </p:sp>
      <p:sp>
        <p:nvSpPr>
          <p:cNvPr id="2" name="AutoShape 2" descr="File:Poisson disk sampl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9109" y="3584298"/>
            <a:ext cx="2554445" cy="2408129"/>
          </a:xfrm>
          <a:prstGeom prst="rect">
            <a:avLst/>
          </a:prstGeom>
        </p:spPr>
      </p:pic>
      <p:pic>
        <p:nvPicPr>
          <p:cNvPr id="10" name="图片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62066" y="3584297"/>
            <a:ext cx="2572735" cy="2408129"/>
          </a:xfrm>
          <a:prstGeom prst="rect">
            <a:avLst/>
          </a:prstGeom>
        </p:spPr>
      </p:pic>
      <p:pic>
        <p:nvPicPr>
          <p:cNvPr id="11" name="图片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27013" y="2207016"/>
            <a:ext cx="2977869" cy="3461657"/>
          </a:xfrm>
          <a:prstGeom prst="rect">
            <a:avLst/>
          </a:prstGeom>
        </p:spPr>
      </p:pic>
    </p:spTree>
    <p:extLst>
      <p:ext uri="{BB962C8B-B14F-4D97-AF65-F5344CB8AC3E}">
        <p14:creationId xmlns:p14="http://schemas.microsoft.com/office/powerpoint/2010/main" val="458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Regional shape descriptor</a:t>
            </a:r>
            <a:endParaRPr lang="en-US" altLang="zh-CN" sz="4000" b="1" dirty="0" smtClean="0">
              <a:solidFill>
                <a:schemeClr val="tx1"/>
              </a:solidFill>
              <a:latin typeface="Times New Roman" pitchFamily="18" charset="0"/>
              <a:cs typeface="Times New Roman"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Partial region retrieval demo, combined descriptor</a:t>
            </a:r>
            <a:endParaRPr lang="en-US" altLang="zh-CN" sz="2000" dirty="0">
              <a:latin typeface="Times New Roman" panose="02020603050405020304" pitchFamily="18" charset="0"/>
              <a:cs typeface="Times New Roman" panose="02020603050405020304" pitchFamily="18" charset="0"/>
            </a:endParaRPr>
          </a:p>
        </p:txBody>
      </p:sp>
      <p:pic>
        <p:nvPicPr>
          <p:cNvPr id="3" name="media7~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3266"/>
          <a:stretch/>
        </p:blipFill>
        <p:spPr>
          <a:xfrm>
            <a:off x="703490" y="1735294"/>
            <a:ext cx="10802710" cy="4845852"/>
          </a:xfrm>
          <a:prstGeom prst="rect">
            <a:avLst/>
          </a:prstGeom>
        </p:spPr>
      </p:pic>
    </p:spTree>
    <p:extLst>
      <p:ext uri="{BB962C8B-B14F-4D97-AF65-F5344CB8AC3E}">
        <p14:creationId xmlns:p14="http://schemas.microsoft.com/office/powerpoint/2010/main" val="204489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Spline fitting in shape space</a:t>
            </a:r>
          </a:p>
        </p:txBody>
      </p:sp>
      <p:sp>
        <p:nvSpPr>
          <p:cNvPr id="15" name="文本框 14"/>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Fitting smoothed curve in shape space</a:t>
            </a:r>
            <a:endParaRPr lang="en-US" altLang="zh-CN" sz="20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100178" y="1677460"/>
            <a:ext cx="9657470" cy="4425432"/>
          </a:xfrm>
          <a:prstGeom prst="rect">
            <a:avLst/>
          </a:prstGeom>
        </p:spPr>
      </p:pic>
      <p:sp>
        <p:nvSpPr>
          <p:cNvPr id="50" name="矩形 49"/>
          <p:cNvSpPr/>
          <p:nvPr/>
        </p:nvSpPr>
        <p:spPr>
          <a:xfrm>
            <a:off x="295201" y="6150114"/>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 Chen,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Fast 4D Shape Sequence Completion from Sparse Samples via Spline Fitting in Linear Rotation Invariant Space. CAD. (Under review)</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4356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Spline fitting in shape space</a:t>
            </a:r>
            <a:endParaRPr lang="en-US" altLang="zh-CN" sz="4000" b="1" dirty="0" smtClean="0">
              <a:solidFill>
                <a:schemeClr val="tx1"/>
              </a:solidFill>
              <a:latin typeface="Times New Roman" pitchFamily="18" charset="0"/>
              <a:cs typeface="Times New Roman" pitchFamily="18" charset="0"/>
            </a:endParaRPr>
          </a:p>
        </p:txBody>
      </p:sp>
      <p:pic>
        <p:nvPicPr>
          <p:cNvPr id="3" name="图片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5438" y="2274273"/>
            <a:ext cx="2210989" cy="3073930"/>
          </a:xfrm>
          <a:prstGeom prst="rect">
            <a:avLst/>
          </a:prstGeom>
        </p:spPr>
      </p:pic>
      <p:pic>
        <p:nvPicPr>
          <p:cNvPr id="10"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7607" y="2274272"/>
            <a:ext cx="2275092" cy="3073930"/>
          </a:xfrm>
          <a:prstGeom prst="rect">
            <a:avLst/>
          </a:prstGeom>
        </p:spPr>
      </p:pic>
      <p:pic>
        <p:nvPicPr>
          <p:cNvPr id="11" name="图片 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78934" y="2274272"/>
            <a:ext cx="2564330" cy="3073931"/>
          </a:xfrm>
          <a:prstGeom prst="rect">
            <a:avLst/>
          </a:prstGeom>
        </p:spPr>
      </p:pic>
      <p:pic>
        <p:nvPicPr>
          <p:cNvPr id="13" name="图片 1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763063" y="2274272"/>
            <a:ext cx="2590737" cy="3073930"/>
          </a:xfrm>
          <a:prstGeom prst="rect">
            <a:avLst/>
          </a:prstGeom>
        </p:spPr>
      </p:pic>
      <p:sp>
        <p:nvSpPr>
          <p:cNvPr id="15" name="文本框 14"/>
          <p:cNvSpPr txBox="1"/>
          <p:nvPr/>
        </p:nvSpPr>
        <p:spPr>
          <a:xfrm>
            <a:off x="414306" y="1273629"/>
            <a:ext cx="11234769" cy="5893921"/>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Dimension reduction</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Ghost mesh, edge collapse, triangles: 332k </a:t>
            </a:r>
            <a:r>
              <a:rPr lang="zh-CN" altLang="en-US"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5k</a:t>
            </a: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Deformation transfer</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Solving linear system, pre-factorization</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lvl="2">
              <a:spcBef>
                <a:spcPts val="600"/>
              </a:spcBef>
            </a:pPr>
            <a:endParaRPr lang="en-US" altLang="zh-CN" sz="2000" dirty="0">
              <a:latin typeface="Times New Roman" panose="02020603050405020304" pitchFamily="18" charset="0"/>
              <a:cs typeface="Times New Roman" panose="02020603050405020304" pitchFamily="18" charset="0"/>
            </a:endParaRPr>
          </a:p>
        </p:txBody>
      </p:sp>
      <p:sp>
        <p:nvSpPr>
          <p:cNvPr id="9" name="矩形 8"/>
          <p:cNvSpPr/>
          <p:nvPr/>
        </p:nvSpPr>
        <p:spPr>
          <a:xfrm>
            <a:off x="295201" y="6150114"/>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 Chen,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Fast 4D Shape Sequence Completion from Sparse Samples via Spline Fitting in Linear Rotation Invariant Space. CAD. (Under review)</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27799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14306" y="1273629"/>
            <a:ext cx="11234769" cy="4385816"/>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Completion results of 3 poses of a shape with different resolutions</a:t>
            </a:r>
          </a:p>
          <a:p>
            <a:pPr marL="342900" indent="-342900">
              <a:buFont typeface="Wingdings" panose="05000000000000000000" pitchFamily="2" charset="2"/>
              <a:buChar char="n"/>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lvl="2">
              <a:spcBef>
                <a:spcPts val="600"/>
              </a:spcBef>
            </a:pPr>
            <a:endParaRPr lang="en-US" altLang="zh-CN" sz="2000"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Spline fitting in shape space</a:t>
            </a:r>
            <a:endParaRPr lang="en-US" altLang="zh-CN" sz="4000" b="1" dirty="0" smtClean="0">
              <a:solidFill>
                <a:schemeClr val="tx1"/>
              </a:solidFill>
              <a:latin typeface="Times New Roman" pitchFamily="18" charset="0"/>
              <a:cs typeface="Times New Roman" pitchFamily="18" charset="0"/>
            </a:endParaRPr>
          </a:p>
        </p:txBody>
      </p:sp>
      <p:grpSp>
        <p:nvGrpSpPr>
          <p:cNvPr id="7" name="组合 6"/>
          <p:cNvGrpSpPr>
            <a:grpSpLocks noChangeAspect="1"/>
          </p:cNvGrpSpPr>
          <p:nvPr/>
        </p:nvGrpSpPr>
        <p:grpSpPr>
          <a:xfrm>
            <a:off x="4203334" y="1770029"/>
            <a:ext cx="2793368" cy="4941511"/>
            <a:chOff x="4367720" y="2261652"/>
            <a:chExt cx="1437822" cy="2543529"/>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26662" t="17960" r="22544"/>
            <a:stretch/>
          </p:blipFill>
          <p:spPr>
            <a:xfrm>
              <a:off x="4367720" y="2554659"/>
              <a:ext cx="1393371" cy="2250522"/>
            </a:xfrm>
            <a:prstGeom prst="rect">
              <a:avLst/>
            </a:prstGeom>
          </p:spPr>
        </p:pic>
        <p:pic>
          <p:nvPicPr>
            <p:cNvPr id="9" name="图片 8"/>
            <p:cNvPicPr>
              <a:picLocks noChangeAspect="1"/>
            </p:cNvPicPr>
            <p:nvPr/>
          </p:nvPicPr>
          <p:blipFill rotWithShape="1">
            <a:blip r:embed="rId4"/>
            <a:srcRect l="18351" t="10266" r="15068" b="14190"/>
            <a:stretch/>
          </p:blipFill>
          <p:spPr>
            <a:xfrm>
              <a:off x="5310242" y="2261652"/>
              <a:ext cx="495300" cy="561975"/>
            </a:xfrm>
            <a:prstGeom prst="rect">
              <a:avLst/>
            </a:prstGeom>
            <a:ln w="15875">
              <a:solidFill>
                <a:srgbClr val="FF0000"/>
              </a:solidFill>
              <a:prstDash val="sysDash"/>
            </a:ln>
          </p:spPr>
        </p:pic>
        <p:sp>
          <p:nvSpPr>
            <p:cNvPr id="10" name="矩形 9"/>
            <p:cNvSpPr>
              <a:spLocks noChangeAspect="1"/>
            </p:cNvSpPr>
            <p:nvPr/>
          </p:nvSpPr>
          <p:spPr>
            <a:xfrm>
              <a:off x="5083001" y="2941992"/>
              <a:ext cx="74645" cy="74645"/>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任意多边形 10"/>
          <p:cNvSpPr/>
          <p:nvPr/>
        </p:nvSpPr>
        <p:spPr>
          <a:xfrm>
            <a:off x="1542505" y="2780929"/>
            <a:ext cx="516884" cy="2305050"/>
          </a:xfrm>
          <a:custGeom>
            <a:avLst/>
            <a:gdLst>
              <a:gd name="connsiteX0" fmla="*/ 619380 w 1257555"/>
              <a:gd name="connsiteY0" fmla="*/ 0 h 2638425"/>
              <a:gd name="connsiteX1" fmla="*/ 255 w 1257555"/>
              <a:gd name="connsiteY1" fmla="*/ 1057275 h 2638425"/>
              <a:gd name="connsiteX2" fmla="*/ 552705 w 1257555"/>
              <a:gd name="connsiteY2" fmla="*/ 2305050 h 2638425"/>
              <a:gd name="connsiteX3" fmla="*/ 1257555 w 1257555"/>
              <a:gd name="connsiteY3" fmla="*/ 2638425 h 2638425"/>
              <a:gd name="connsiteX4" fmla="*/ 1257555 w 1257555"/>
              <a:gd name="connsiteY4" fmla="*/ 2638425 h 2638425"/>
              <a:gd name="connsiteX0" fmla="*/ 619380 w 1257555"/>
              <a:gd name="connsiteY0" fmla="*/ 0 h 2638425"/>
              <a:gd name="connsiteX1" fmla="*/ 255 w 1257555"/>
              <a:gd name="connsiteY1" fmla="*/ 1057275 h 2638425"/>
              <a:gd name="connsiteX2" fmla="*/ 552705 w 1257555"/>
              <a:gd name="connsiteY2" fmla="*/ 2305050 h 2638425"/>
              <a:gd name="connsiteX3" fmla="*/ 1257555 w 1257555"/>
              <a:gd name="connsiteY3" fmla="*/ 2638425 h 2638425"/>
              <a:gd name="connsiteX0" fmla="*/ 619380 w 619380"/>
              <a:gd name="connsiteY0" fmla="*/ 0 h 2305050"/>
              <a:gd name="connsiteX1" fmla="*/ 255 w 619380"/>
              <a:gd name="connsiteY1" fmla="*/ 1057275 h 2305050"/>
              <a:gd name="connsiteX2" fmla="*/ 552705 w 619380"/>
              <a:gd name="connsiteY2" fmla="*/ 2305050 h 2305050"/>
              <a:gd name="connsiteX0" fmla="*/ 647936 w 647936"/>
              <a:gd name="connsiteY0" fmla="*/ 0 h 2305050"/>
              <a:gd name="connsiteX1" fmla="*/ 236 w 647936"/>
              <a:gd name="connsiteY1" fmla="*/ 1062038 h 2305050"/>
              <a:gd name="connsiteX2" fmla="*/ 581261 w 647936"/>
              <a:gd name="connsiteY2" fmla="*/ 2305050 h 2305050"/>
              <a:gd name="connsiteX0" fmla="*/ 647936 w 647936"/>
              <a:gd name="connsiteY0" fmla="*/ 0 h 2305050"/>
              <a:gd name="connsiteX1" fmla="*/ 236 w 647936"/>
              <a:gd name="connsiteY1" fmla="*/ 1062038 h 2305050"/>
              <a:gd name="connsiteX2" fmla="*/ 581261 w 647936"/>
              <a:gd name="connsiteY2" fmla="*/ 2305050 h 2305050"/>
              <a:gd name="connsiteX0" fmla="*/ 647936 w 647936"/>
              <a:gd name="connsiteY0" fmla="*/ 0 h 2305050"/>
              <a:gd name="connsiteX1" fmla="*/ 236 w 647936"/>
              <a:gd name="connsiteY1" fmla="*/ 1062038 h 2305050"/>
              <a:gd name="connsiteX2" fmla="*/ 581261 w 647936"/>
              <a:gd name="connsiteY2" fmla="*/ 2305050 h 2305050"/>
              <a:gd name="connsiteX0" fmla="*/ 647936 w 647936"/>
              <a:gd name="connsiteY0" fmla="*/ 0 h 2305050"/>
              <a:gd name="connsiteX1" fmla="*/ 236 w 647936"/>
              <a:gd name="connsiteY1" fmla="*/ 1062038 h 2305050"/>
              <a:gd name="connsiteX2" fmla="*/ 581261 w 647936"/>
              <a:gd name="connsiteY2" fmla="*/ 2305050 h 2305050"/>
              <a:gd name="connsiteX0" fmla="*/ 471917 w 471917"/>
              <a:gd name="connsiteY0" fmla="*/ 0 h 2305050"/>
              <a:gd name="connsiteX1" fmla="*/ 430 w 471917"/>
              <a:gd name="connsiteY1" fmla="*/ 1023938 h 2305050"/>
              <a:gd name="connsiteX2" fmla="*/ 405242 w 471917"/>
              <a:gd name="connsiteY2" fmla="*/ 2305050 h 2305050"/>
              <a:gd name="connsiteX0" fmla="*/ 471497 w 471497"/>
              <a:gd name="connsiteY0" fmla="*/ 0 h 2305050"/>
              <a:gd name="connsiteX1" fmla="*/ 10 w 471497"/>
              <a:gd name="connsiteY1" fmla="*/ 1023938 h 2305050"/>
              <a:gd name="connsiteX2" fmla="*/ 404822 w 471497"/>
              <a:gd name="connsiteY2" fmla="*/ 2305050 h 2305050"/>
              <a:gd name="connsiteX0" fmla="*/ 471497 w 471497"/>
              <a:gd name="connsiteY0" fmla="*/ 0 h 2305050"/>
              <a:gd name="connsiteX1" fmla="*/ 10 w 471497"/>
              <a:gd name="connsiteY1" fmla="*/ 1023938 h 2305050"/>
              <a:gd name="connsiteX2" fmla="*/ 404822 w 471497"/>
              <a:gd name="connsiteY2" fmla="*/ 2305050 h 2305050"/>
              <a:gd name="connsiteX0" fmla="*/ 472886 w 472886"/>
              <a:gd name="connsiteY0" fmla="*/ 0 h 2305050"/>
              <a:gd name="connsiteX1" fmla="*/ 1399 w 472886"/>
              <a:gd name="connsiteY1" fmla="*/ 1023938 h 2305050"/>
              <a:gd name="connsiteX2" fmla="*/ 406211 w 472886"/>
              <a:gd name="connsiteY2" fmla="*/ 2305050 h 2305050"/>
              <a:gd name="connsiteX0" fmla="*/ 472886 w 472886"/>
              <a:gd name="connsiteY0" fmla="*/ 0 h 2305050"/>
              <a:gd name="connsiteX1" fmla="*/ 1399 w 472886"/>
              <a:gd name="connsiteY1" fmla="*/ 1023938 h 2305050"/>
              <a:gd name="connsiteX2" fmla="*/ 406211 w 472886"/>
              <a:gd name="connsiteY2" fmla="*/ 2305050 h 2305050"/>
              <a:gd name="connsiteX0" fmla="*/ 510788 w 510788"/>
              <a:gd name="connsiteY0" fmla="*/ 0 h 2305050"/>
              <a:gd name="connsiteX1" fmla="*/ 1201 w 510788"/>
              <a:gd name="connsiteY1" fmla="*/ 1023938 h 2305050"/>
              <a:gd name="connsiteX2" fmla="*/ 444113 w 510788"/>
              <a:gd name="connsiteY2" fmla="*/ 2305050 h 2305050"/>
              <a:gd name="connsiteX0" fmla="*/ 510788 w 510788"/>
              <a:gd name="connsiteY0" fmla="*/ 0 h 2305050"/>
              <a:gd name="connsiteX1" fmla="*/ 1201 w 510788"/>
              <a:gd name="connsiteY1" fmla="*/ 1023938 h 2305050"/>
              <a:gd name="connsiteX2" fmla="*/ 444113 w 510788"/>
              <a:gd name="connsiteY2" fmla="*/ 2305050 h 2305050"/>
              <a:gd name="connsiteX0" fmla="*/ 515970 w 515970"/>
              <a:gd name="connsiteY0" fmla="*/ 0 h 2305050"/>
              <a:gd name="connsiteX1" fmla="*/ 6383 w 515970"/>
              <a:gd name="connsiteY1" fmla="*/ 1023938 h 2305050"/>
              <a:gd name="connsiteX2" fmla="*/ 449295 w 515970"/>
              <a:gd name="connsiteY2" fmla="*/ 2305050 h 2305050"/>
              <a:gd name="connsiteX0" fmla="*/ 515970 w 515970"/>
              <a:gd name="connsiteY0" fmla="*/ 0 h 2305050"/>
              <a:gd name="connsiteX1" fmla="*/ 6383 w 515970"/>
              <a:gd name="connsiteY1" fmla="*/ 1023938 h 2305050"/>
              <a:gd name="connsiteX2" fmla="*/ 449295 w 515970"/>
              <a:gd name="connsiteY2" fmla="*/ 2305050 h 2305050"/>
              <a:gd name="connsiteX0" fmla="*/ 515970 w 515970"/>
              <a:gd name="connsiteY0" fmla="*/ 0 h 2305050"/>
              <a:gd name="connsiteX1" fmla="*/ 6383 w 515970"/>
              <a:gd name="connsiteY1" fmla="*/ 1023938 h 2305050"/>
              <a:gd name="connsiteX2" fmla="*/ 449295 w 515970"/>
              <a:gd name="connsiteY2" fmla="*/ 2305050 h 2305050"/>
              <a:gd name="connsiteX0" fmla="*/ 515970 w 515970"/>
              <a:gd name="connsiteY0" fmla="*/ 0 h 2305050"/>
              <a:gd name="connsiteX1" fmla="*/ 6383 w 515970"/>
              <a:gd name="connsiteY1" fmla="*/ 1023938 h 2305050"/>
              <a:gd name="connsiteX2" fmla="*/ 449295 w 515970"/>
              <a:gd name="connsiteY2" fmla="*/ 2305050 h 2305050"/>
              <a:gd name="connsiteX0" fmla="*/ 515970 w 515970"/>
              <a:gd name="connsiteY0" fmla="*/ 0 h 2305050"/>
              <a:gd name="connsiteX1" fmla="*/ 6383 w 515970"/>
              <a:gd name="connsiteY1" fmla="*/ 1023938 h 2305050"/>
              <a:gd name="connsiteX2" fmla="*/ 449295 w 515970"/>
              <a:gd name="connsiteY2" fmla="*/ 2305050 h 2305050"/>
              <a:gd name="connsiteX0" fmla="*/ 515970 w 515970"/>
              <a:gd name="connsiteY0" fmla="*/ 0 h 2305050"/>
              <a:gd name="connsiteX1" fmla="*/ 6383 w 515970"/>
              <a:gd name="connsiteY1" fmla="*/ 1023938 h 2305050"/>
              <a:gd name="connsiteX2" fmla="*/ 449295 w 515970"/>
              <a:gd name="connsiteY2" fmla="*/ 2305050 h 2305050"/>
              <a:gd name="connsiteX0" fmla="*/ 515970 w 515970"/>
              <a:gd name="connsiteY0" fmla="*/ 0 h 2305050"/>
              <a:gd name="connsiteX1" fmla="*/ 6383 w 515970"/>
              <a:gd name="connsiteY1" fmla="*/ 1023938 h 2305050"/>
              <a:gd name="connsiteX2" fmla="*/ 449295 w 515970"/>
              <a:gd name="connsiteY2" fmla="*/ 2305050 h 2305050"/>
              <a:gd name="connsiteX0" fmla="*/ 516884 w 516884"/>
              <a:gd name="connsiteY0" fmla="*/ 0 h 2305050"/>
              <a:gd name="connsiteX1" fmla="*/ 7297 w 516884"/>
              <a:gd name="connsiteY1" fmla="*/ 1023938 h 2305050"/>
              <a:gd name="connsiteX2" fmla="*/ 450209 w 516884"/>
              <a:gd name="connsiteY2" fmla="*/ 2305050 h 2305050"/>
            </a:gdLst>
            <a:ahLst/>
            <a:cxnLst>
              <a:cxn ang="0">
                <a:pos x="connsiteX0" y="connsiteY0"/>
              </a:cxn>
              <a:cxn ang="0">
                <a:pos x="connsiteX1" y="connsiteY1"/>
              </a:cxn>
              <a:cxn ang="0">
                <a:pos x="connsiteX2" y="connsiteY2"/>
              </a:cxn>
            </a:cxnLst>
            <a:rect l="l" t="t" r="r" b="b"/>
            <a:pathLst>
              <a:path w="516884" h="2305050">
                <a:moveTo>
                  <a:pt x="516884" y="0"/>
                </a:moveTo>
                <a:cubicBezTo>
                  <a:pt x="211289" y="231775"/>
                  <a:pt x="59684" y="588962"/>
                  <a:pt x="7297" y="1023938"/>
                </a:cubicBezTo>
                <a:cubicBezTo>
                  <a:pt x="-45090" y="1458914"/>
                  <a:pt x="193034" y="2012950"/>
                  <a:pt x="450209" y="2305050"/>
                </a:cubicBezTo>
              </a:path>
            </a:pathLst>
          </a:custGeom>
          <a:ln w="444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2" name="椭圆 11"/>
          <p:cNvSpPr>
            <a:spLocks noChangeAspect="1"/>
          </p:cNvSpPr>
          <p:nvPr/>
        </p:nvSpPr>
        <p:spPr>
          <a:xfrm rot="16200000">
            <a:off x="1984170" y="2631052"/>
            <a:ext cx="206962" cy="216000"/>
          </a:xfrm>
          <a:prstGeom prst="ellipse">
            <a:avLst/>
          </a:prstGeom>
          <a:solidFill>
            <a:srgbClr val="0070C0"/>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rot="16200000">
            <a:off x="1911893" y="4979180"/>
            <a:ext cx="206962" cy="216000"/>
          </a:xfrm>
          <a:prstGeom prst="ellipse">
            <a:avLst/>
          </a:prstGeom>
          <a:solidFill>
            <a:srgbClr val="0070C0"/>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rot="16200000">
            <a:off x="1488658" y="4154506"/>
            <a:ext cx="165338" cy="172558"/>
          </a:xfrm>
          <a:prstGeom prst="ellipse">
            <a:avLst/>
          </a:prstGeom>
          <a:solidFill>
            <a:srgbClr val="00B050"/>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rot="16200000">
            <a:off x="1587786" y="4457376"/>
            <a:ext cx="165338" cy="172558"/>
          </a:xfrm>
          <a:prstGeom prst="ellipse">
            <a:avLst/>
          </a:prstGeom>
          <a:solidFill>
            <a:srgbClr val="00B050"/>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rot="16200000">
            <a:off x="1718171" y="4740396"/>
            <a:ext cx="165338" cy="172558"/>
          </a:xfrm>
          <a:prstGeom prst="ellipse">
            <a:avLst/>
          </a:prstGeom>
          <a:solidFill>
            <a:srgbClr val="00B050"/>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rot="16200000">
            <a:off x="1491981" y="3510972"/>
            <a:ext cx="165338" cy="172558"/>
          </a:xfrm>
          <a:prstGeom prst="ellipse">
            <a:avLst/>
          </a:prstGeom>
          <a:solidFill>
            <a:srgbClr val="00B050"/>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rot="16200000">
            <a:off x="1602075" y="3178151"/>
            <a:ext cx="165338" cy="172558"/>
          </a:xfrm>
          <a:prstGeom prst="ellipse">
            <a:avLst/>
          </a:prstGeom>
          <a:solidFill>
            <a:srgbClr val="00B050"/>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rot="16200000">
            <a:off x="1765821" y="2893704"/>
            <a:ext cx="165338" cy="172558"/>
          </a:xfrm>
          <a:prstGeom prst="ellipse">
            <a:avLst/>
          </a:prstGeom>
          <a:solidFill>
            <a:srgbClr val="00B050"/>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rot="16200000">
            <a:off x="1426276" y="3796388"/>
            <a:ext cx="206962" cy="216000"/>
          </a:xfrm>
          <a:prstGeom prst="ellipse">
            <a:avLst/>
          </a:prstGeom>
          <a:solidFill>
            <a:srgbClr val="0070C0"/>
          </a:solid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5" cstate="print">
            <a:extLst>
              <a:ext uri="{28A0092B-C50C-407E-A947-70E740481C1C}">
                <a14:useLocalDpi xmlns:a14="http://schemas.microsoft.com/office/drawing/2010/main" val="0"/>
              </a:ext>
            </a:extLst>
          </a:blip>
          <a:srcRect l="25611" t="19351" r="24271" b="21036"/>
          <a:stretch/>
        </p:blipFill>
        <p:spPr>
          <a:xfrm>
            <a:off x="2384802" y="2212378"/>
            <a:ext cx="697711" cy="829909"/>
          </a:xfrm>
          <a:prstGeom prst="rect">
            <a:avLst/>
          </a:prstGeom>
        </p:spPr>
      </p:pic>
      <p:pic>
        <p:nvPicPr>
          <p:cNvPr id="24" name="图片 23"/>
          <p:cNvPicPr>
            <a:picLocks noChangeAspect="1"/>
          </p:cNvPicPr>
          <p:nvPr/>
        </p:nvPicPr>
        <p:blipFill rotWithShape="1">
          <a:blip r:embed="rId6" cstate="print">
            <a:extLst>
              <a:ext uri="{28A0092B-C50C-407E-A947-70E740481C1C}">
                <a14:useLocalDpi xmlns:a14="http://schemas.microsoft.com/office/drawing/2010/main" val="0"/>
              </a:ext>
            </a:extLst>
          </a:blip>
          <a:srcRect l="24814" t="20700" r="29683" b="13162"/>
          <a:stretch/>
        </p:blipFill>
        <p:spPr>
          <a:xfrm>
            <a:off x="2313818" y="4725400"/>
            <a:ext cx="631612" cy="918041"/>
          </a:xfrm>
          <a:prstGeom prst="rect">
            <a:avLst/>
          </a:prstGeom>
        </p:spPr>
      </p:pic>
      <p:pic>
        <p:nvPicPr>
          <p:cNvPr id="25" name="图片 24"/>
          <p:cNvPicPr>
            <a:picLocks noChangeAspect="1"/>
          </p:cNvPicPr>
          <p:nvPr/>
        </p:nvPicPr>
        <p:blipFill rotWithShape="1">
          <a:blip r:embed="rId7" cstate="print">
            <a:extLst>
              <a:ext uri="{28A0092B-C50C-407E-A947-70E740481C1C}">
                <a14:useLocalDpi xmlns:a14="http://schemas.microsoft.com/office/drawing/2010/main" val="0"/>
              </a:ext>
            </a:extLst>
          </a:blip>
          <a:srcRect l="22372" t="23099" r="29506" b="15030"/>
          <a:stretch/>
        </p:blipFill>
        <p:spPr>
          <a:xfrm>
            <a:off x="1979651" y="3464167"/>
            <a:ext cx="668334" cy="859287"/>
          </a:xfrm>
          <a:prstGeom prst="rect">
            <a:avLst/>
          </a:prstGeom>
        </p:spPr>
      </p:pic>
      <p:sp>
        <p:nvSpPr>
          <p:cNvPr id="26" name="文本框 50"/>
          <p:cNvSpPr txBox="1"/>
          <p:nvPr/>
        </p:nvSpPr>
        <p:spPr>
          <a:xfrm>
            <a:off x="5017456" y="5368908"/>
            <a:ext cx="91606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332K</a:t>
            </a:r>
            <a:endParaRPr lang="zh-CN" altLang="en-US" sz="1400" dirty="0">
              <a:latin typeface="Times New Roman" panose="02020603050405020304" pitchFamily="18" charset="0"/>
              <a:cs typeface="Times New Roman" panose="02020603050405020304" pitchFamily="18" charset="0"/>
            </a:endParaRPr>
          </a:p>
        </p:txBody>
      </p:sp>
      <p:grpSp>
        <p:nvGrpSpPr>
          <p:cNvPr id="27" name="组合 26"/>
          <p:cNvGrpSpPr>
            <a:grpSpLocks noChangeAspect="1"/>
          </p:cNvGrpSpPr>
          <p:nvPr/>
        </p:nvGrpSpPr>
        <p:grpSpPr>
          <a:xfrm>
            <a:off x="7536546" y="1770030"/>
            <a:ext cx="2873899" cy="3873412"/>
            <a:chOff x="8131535" y="2230484"/>
            <a:chExt cx="1466850" cy="1977006"/>
          </a:xfrm>
        </p:grpSpPr>
        <p:pic>
          <p:nvPicPr>
            <p:cNvPr id="28" name="图片 27"/>
            <p:cNvPicPr>
              <a:picLocks noChangeAspect="1"/>
            </p:cNvPicPr>
            <p:nvPr/>
          </p:nvPicPr>
          <p:blipFill rotWithShape="1">
            <a:blip r:embed="rId8" cstate="print">
              <a:extLst>
                <a:ext uri="{28A0092B-C50C-407E-A947-70E740481C1C}">
                  <a14:useLocalDpi xmlns:a14="http://schemas.microsoft.com/office/drawing/2010/main" val="0"/>
                </a:ext>
              </a:extLst>
            </a:blip>
            <a:srcRect l="25611" t="19351" r="24271" b="21036"/>
            <a:stretch/>
          </p:blipFill>
          <p:spPr>
            <a:xfrm>
              <a:off x="8131535" y="2567375"/>
              <a:ext cx="1378858" cy="1640115"/>
            </a:xfrm>
            <a:prstGeom prst="rect">
              <a:avLst/>
            </a:prstGeom>
          </p:spPr>
        </p:pic>
        <p:pic>
          <p:nvPicPr>
            <p:cNvPr id="29" name="图片 28"/>
            <p:cNvPicPr>
              <a:picLocks noChangeAspect="1"/>
            </p:cNvPicPr>
            <p:nvPr/>
          </p:nvPicPr>
          <p:blipFill rotWithShape="1">
            <a:blip r:embed="rId9"/>
            <a:srcRect l="18356" t="10190" r="14950" b="14223"/>
            <a:stretch/>
          </p:blipFill>
          <p:spPr>
            <a:xfrm>
              <a:off x="9098323" y="2230484"/>
              <a:ext cx="500062" cy="566738"/>
            </a:xfrm>
            <a:prstGeom prst="rect">
              <a:avLst/>
            </a:prstGeom>
            <a:ln w="15875">
              <a:solidFill>
                <a:srgbClr val="FF0000"/>
              </a:solidFill>
              <a:prstDash val="sysDash"/>
            </a:ln>
          </p:spPr>
        </p:pic>
        <p:sp>
          <p:nvSpPr>
            <p:cNvPr id="30" name="矩形 29"/>
            <p:cNvSpPr/>
            <p:nvPr/>
          </p:nvSpPr>
          <p:spPr>
            <a:xfrm>
              <a:off x="8876169" y="2925466"/>
              <a:ext cx="74645" cy="74645"/>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50"/>
          <p:cNvSpPr txBox="1"/>
          <p:nvPr/>
        </p:nvSpPr>
        <p:spPr>
          <a:xfrm>
            <a:off x="8270246" y="5368908"/>
            <a:ext cx="91606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1.3M</a:t>
            </a:r>
            <a:endParaRPr lang="zh-CN" altLang="en-US" sz="1400" dirty="0">
              <a:latin typeface="Times New Roman" panose="02020603050405020304" pitchFamily="18" charset="0"/>
              <a:cs typeface="Times New Roman" panose="02020603050405020304" pitchFamily="18" charset="0"/>
            </a:endParaRPr>
          </a:p>
        </p:txBody>
      </p:sp>
      <p:sp>
        <p:nvSpPr>
          <p:cNvPr id="16" name="矩形 15"/>
          <p:cNvSpPr/>
          <p:nvPr/>
        </p:nvSpPr>
        <p:spPr>
          <a:xfrm>
            <a:off x="295201" y="6150114"/>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 Chen,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Fast 4D Shape Sequence Completion from Sparse Samples via Spline Fitting in Linear Rotation Invariant Space. CAD. (Under review)</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148400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媒体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554698" y="1005204"/>
            <a:ext cx="5042941" cy="5020693"/>
          </a:xfrm>
          <a:prstGeom prst="rect">
            <a:avLst/>
          </a:prstGeom>
        </p:spPr>
      </p:pic>
      <p:pic>
        <p:nvPicPr>
          <p:cNvPr id="3" name="媒体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51090" y="1266714"/>
            <a:ext cx="3426679" cy="4252587"/>
          </a:xfrm>
          <a:prstGeom prst="rect">
            <a:avLst/>
          </a:prstGeom>
        </p:spPr>
      </p:pic>
      <p:pic>
        <p:nvPicPr>
          <p:cNvPr id="8" name="媒体6">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332753" y="978304"/>
            <a:ext cx="5042941" cy="5020693"/>
          </a:xfrm>
          <a:prstGeom prst="rect">
            <a:avLst/>
          </a:prstGeom>
        </p:spPr>
      </p:pic>
      <p:sp>
        <p:nvSpPr>
          <p:cNvPr id="15" name="文本框 14"/>
          <p:cNvSpPr txBox="1"/>
          <p:nvPr/>
        </p:nvSpPr>
        <p:spPr>
          <a:xfrm>
            <a:off x="414306" y="1273629"/>
            <a:ext cx="11234769" cy="4385816"/>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Our method can handle shapes with extremely large number of faces </a:t>
            </a:r>
          </a:p>
          <a:p>
            <a:pPr marL="342900" indent="-342900">
              <a:buFont typeface="Wingdings" panose="05000000000000000000" pitchFamily="2" charset="2"/>
              <a:buChar char="n"/>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lvl="2">
              <a:spcBef>
                <a:spcPts val="600"/>
              </a:spcBef>
            </a:pPr>
            <a:endParaRPr lang="en-US" altLang="zh-CN" sz="2000" dirty="0">
              <a:latin typeface="Times New Roman" panose="02020603050405020304" pitchFamily="18" charset="0"/>
              <a:cs typeface="Times New Roman" panose="02020603050405020304" pitchFamily="18" charset="0"/>
            </a:endParaRPr>
          </a:p>
        </p:txBody>
      </p:sp>
      <p:sp>
        <p:nvSpPr>
          <p:cNvPr id="16" name="矩形 15"/>
          <p:cNvSpPr/>
          <p:nvPr/>
        </p:nvSpPr>
        <p:spPr>
          <a:xfrm>
            <a:off x="295201" y="6150114"/>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 Chen,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Fast 4D Shape Sequence Completion from Sparse Samples via Spline Fitting in Linear Rotation Invariant Space. CAD. (Under review)</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Spline fitting in shape space</a:t>
            </a:r>
            <a:endParaRPr lang="en-US" altLang="zh-CN" sz="4000" b="1" dirty="0" smtClean="0">
              <a:solidFill>
                <a:schemeClr val="tx1"/>
              </a:solidFill>
              <a:latin typeface="Times New Roman" pitchFamily="18" charset="0"/>
              <a:cs typeface="Times New Roman" pitchFamily="18" charset="0"/>
            </a:endParaRPr>
          </a:p>
        </p:txBody>
      </p:sp>
      <p:sp>
        <p:nvSpPr>
          <p:cNvPr id="26" name="文本框 50"/>
          <p:cNvSpPr txBox="1"/>
          <p:nvPr/>
        </p:nvSpPr>
        <p:spPr>
          <a:xfrm>
            <a:off x="5720752" y="5576097"/>
            <a:ext cx="91606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332K</a:t>
            </a:r>
            <a:endParaRPr lang="zh-CN" altLang="en-US" sz="1400" dirty="0">
              <a:latin typeface="Times New Roman" panose="02020603050405020304" pitchFamily="18" charset="0"/>
              <a:cs typeface="Times New Roman" panose="02020603050405020304" pitchFamily="18" charset="0"/>
            </a:endParaRPr>
          </a:p>
        </p:txBody>
      </p:sp>
      <p:sp>
        <p:nvSpPr>
          <p:cNvPr id="27" name="文本框 50"/>
          <p:cNvSpPr txBox="1"/>
          <p:nvPr/>
        </p:nvSpPr>
        <p:spPr>
          <a:xfrm>
            <a:off x="9477886" y="5570544"/>
            <a:ext cx="91606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1.3M</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800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50" fill="hold"/>
                                        <p:tgtEl>
                                          <p:spTgt spid="2"/>
                                        </p:tgtEl>
                                      </p:cBhvr>
                                    </p:cmd>
                                  </p:childTnLst>
                                </p:cTn>
                              </p:par>
                              <p:par>
                                <p:cTn id="7" presetID="1" presetClass="mediacall" presetSubtype="0" fill="hold" nodeType="withEffect">
                                  <p:stCondLst>
                                    <p:cond delay="0"/>
                                  </p:stCondLst>
                                  <p:childTnLst>
                                    <p:cmd type="call" cmd="playFrom(0.0)">
                                      <p:cBhvr>
                                        <p:cTn id="8" dur="12150" fill="hold"/>
                                        <p:tgtEl>
                                          <p:spTgt spid="3"/>
                                        </p:tgtEl>
                                      </p:cBhvr>
                                    </p:cmd>
                                  </p:childTnLst>
                                </p:cTn>
                              </p:par>
                              <p:par>
                                <p:cTn id="9" presetID="1" presetClass="mediacall" presetSubtype="0" fill="hold" nodeType="withEffect">
                                  <p:stCondLst>
                                    <p:cond delay="0"/>
                                  </p:stCondLst>
                                  <p:childTnLst>
                                    <p:cmd type="call" cmd="playFrom(0.0)">
                                      <p:cBhvr>
                                        <p:cTn id="10" dur="121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video>
              <p:cMediaNode vol="80000">
                <p:cTn id="12" fill="hold" display="0">
                  <p:stCondLst>
                    <p:cond delay="indefinite"/>
                  </p:stCondLst>
                </p:cTn>
                <p:tgtEl>
                  <p:spTgt spid="3"/>
                </p:tgtEl>
              </p:cMediaNode>
            </p:video>
            <p:video>
              <p:cMediaNode vol="80000">
                <p:cTn id="13" fill="hold" display="0">
                  <p:stCondLst>
                    <p:cond delay="indefinite"/>
                  </p:stCondLst>
                </p:cTn>
                <p:tgtEl>
                  <p:spTgt spid="8"/>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媒体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508119" y="1257814"/>
            <a:ext cx="3527425" cy="5044517"/>
          </a:xfrm>
          <a:prstGeom prst="rect">
            <a:avLst/>
          </a:prstGeom>
        </p:spPr>
      </p:pic>
      <p:pic>
        <p:nvPicPr>
          <p:cNvPr id="10" name="媒体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35844" y="1257815"/>
            <a:ext cx="3527425" cy="5044517"/>
          </a:xfrm>
          <a:prstGeom prst="rect">
            <a:avLst/>
          </a:prstGeom>
        </p:spPr>
      </p:pic>
      <p:pic>
        <p:nvPicPr>
          <p:cNvPr id="11" name="媒体2">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163332" y="1257815"/>
            <a:ext cx="3527425" cy="5044517"/>
          </a:xfrm>
          <a:prstGeom prst="rect">
            <a:avLst/>
          </a:prstGeom>
        </p:spPr>
      </p:pic>
      <p:sp>
        <p:nvSpPr>
          <p:cNvPr id="15" name="文本框 14"/>
          <p:cNvSpPr txBox="1"/>
          <p:nvPr/>
        </p:nvSpPr>
        <p:spPr>
          <a:xfrm>
            <a:off x="414306" y="1273629"/>
            <a:ext cx="11234769" cy="4385816"/>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Our method can achieve same smoothness as SGP 16 with much better performance</a:t>
            </a:r>
          </a:p>
          <a:p>
            <a:pPr marL="342900" indent="-342900">
              <a:buFont typeface="Wingdings" panose="05000000000000000000" pitchFamily="2" charset="2"/>
              <a:buChar char="n"/>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lvl="2">
              <a:spcBef>
                <a:spcPts val="600"/>
              </a:spcBef>
            </a:pPr>
            <a:endParaRPr lang="en-US" altLang="zh-CN" sz="2000" dirty="0">
              <a:latin typeface="Times New Roman" panose="02020603050405020304" pitchFamily="18" charset="0"/>
              <a:cs typeface="Times New Roman" panose="02020603050405020304" pitchFamily="18" charset="0"/>
            </a:endParaRPr>
          </a:p>
        </p:txBody>
      </p:sp>
      <p:sp>
        <p:nvSpPr>
          <p:cNvPr id="16" name="矩形 15"/>
          <p:cNvSpPr/>
          <p:nvPr/>
        </p:nvSpPr>
        <p:spPr>
          <a:xfrm>
            <a:off x="295201" y="6150114"/>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 Chen,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Fast 4D Shape Sequence Completion from Sparse Samples via Spline Fitting in Linear Rotation Invariant Space. CAD. (Under review)</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Spline fitting in shape space</a:t>
            </a:r>
            <a:endParaRPr lang="en-US" altLang="zh-CN" sz="4000" b="1" dirty="0" smtClean="0">
              <a:solidFill>
                <a:schemeClr val="tx1"/>
              </a:solidFill>
              <a:latin typeface="Times New Roman" pitchFamily="18" charset="0"/>
              <a:cs typeface="Times New Roman" pitchFamily="18" charset="0"/>
            </a:endParaRPr>
          </a:p>
        </p:txBody>
      </p:sp>
      <p:sp>
        <p:nvSpPr>
          <p:cNvPr id="12" name="文本框 16"/>
          <p:cNvSpPr txBox="1"/>
          <p:nvPr/>
        </p:nvSpPr>
        <p:spPr>
          <a:xfrm rot="5400000">
            <a:off x="8994832" y="5456340"/>
            <a:ext cx="553998" cy="751946"/>
          </a:xfrm>
          <a:prstGeom prst="rect">
            <a:avLst/>
          </a:prstGeom>
          <a:noFill/>
        </p:spPr>
        <p:txBody>
          <a:bodyPr vert="vert270"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dirty="0">
                <a:latin typeface="Times New Roman" panose="02020603050405020304" pitchFamily="18" charset="0"/>
                <a:cs typeface="Times New Roman" panose="02020603050405020304" pitchFamily="18" charset="0"/>
              </a:rPr>
              <a:t>Ours</a:t>
            </a:r>
            <a:endParaRPr lang="zh-CN" altLang="en-US" sz="2400" dirty="0">
              <a:latin typeface="Times New Roman" panose="02020603050405020304" pitchFamily="18" charset="0"/>
              <a:cs typeface="Times New Roman" panose="02020603050405020304" pitchFamily="18" charset="0"/>
            </a:endParaRPr>
          </a:p>
        </p:txBody>
      </p:sp>
      <p:sp>
        <p:nvSpPr>
          <p:cNvPr id="13" name="文本框 17"/>
          <p:cNvSpPr txBox="1"/>
          <p:nvPr/>
        </p:nvSpPr>
        <p:spPr>
          <a:xfrm rot="5400000">
            <a:off x="5650044" y="5319182"/>
            <a:ext cx="553998" cy="1107867"/>
          </a:xfrm>
          <a:prstGeom prst="rect">
            <a:avLst/>
          </a:prstGeom>
          <a:noFill/>
        </p:spPr>
        <p:txBody>
          <a:bodyPr vert="vert270" wrap="square" rtlCol="0">
            <a:spAutoFit/>
          </a:bodyPr>
          <a:lstStyle>
            <a:defPPr>
              <a:defRPr lang="zh-CN"/>
            </a:defPPr>
            <a:lvl1pPr algn="ctr">
              <a:defRPr sz="2400">
                <a:latin typeface="Times New Roman" panose="02020603050405020304" pitchFamily="18" charset="0"/>
                <a:cs typeface="Times New Roman" panose="02020603050405020304" pitchFamily="18" charset="0"/>
              </a:defRPr>
            </a:lvl1pPr>
          </a:lstStyle>
          <a:p>
            <a:r>
              <a:rPr lang="en-US" altLang="zh-CN" dirty="0"/>
              <a:t>SGP 16</a:t>
            </a:r>
          </a:p>
        </p:txBody>
      </p:sp>
      <p:sp>
        <p:nvSpPr>
          <p:cNvPr id="14" name="文本框 18"/>
          <p:cNvSpPr txBox="1"/>
          <p:nvPr/>
        </p:nvSpPr>
        <p:spPr>
          <a:xfrm rot="5400000">
            <a:off x="2225078" y="5321700"/>
            <a:ext cx="553998" cy="1102830"/>
          </a:xfrm>
          <a:prstGeom prst="rect">
            <a:avLst/>
          </a:prstGeom>
          <a:noFill/>
        </p:spPr>
        <p:txBody>
          <a:bodyPr vert="vert270" wrap="square" rtlCol="0">
            <a:spAutoFit/>
          </a:bodyPr>
          <a:lstStyle>
            <a:defPPr>
              <a:defRPr lang="zh-CN"/>
            </a:defPPr>
            <a:lvl1pPr algn="ctr">
              <a:defRPr sz="2400">
                <a:latin typeface="Times New Roman" panose="02020603050405020304" pitchFamily="18" charset="0"/>
                <a:cs typeface="Times New Roman" panose="02020603050405020304" pitchFamily="18" charset="0"/>
              </a:defRPr>
            </a:lvl1pPr>
          </a:lstStyle>
          <a:p>
            <a:r>
              <a:rPr lang="en-US" altLang="zh-CN" dirty="0"/>
              <a:t>SIG 07</a:t>
            </a:r>
          </a:p>
        </p:txBody>
      </p:sp>
    </p:spTree>
    <p:extLst>
      <p:ext uri="{BB962C8B-B14F-4D97-AF65-F5344CB8AC3E}">
        <p14:creationId xmlns:p14="http://schemas.microsoft.com/office/powerpoint/2010/main" val="221674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50" fill="hold"/>
                                        <p:tgtEl>
                                          <p:spTgt spid="10"/>
                                        </p:tgtEl>
                                      </p:cBhvr>
                                    </p:cmd>
                                  </p:childTnLst>
                                </p:cTn>
                              </p:par>
                              <p:par>
                                <p:cTn id="7" presetID="1" presetClass="mediacall" presetSubtype="0" fill="hold" nodeType="withEffect">
                                  <p:stCondLst>
                                    <p:cond delay="0"/>
                                  </p:stCondLst>
                                  <p:childTnLst>
                                    <p:cmd type="call" cmd="playFrom(0.0)">
                                      <p:cBhvr>
                                        <p:cTn id="8" dur="10050" fill="hold"/>
                                        <p:tgtEl>
                                          <p:spTgt spid="11"/>
                                        </p:tgtEl>
                                      </p:cBhvr>
                                    </p:cmd>
                                  </p:childTnLst>
                                </p:cTn>
                              </p:par>
                              <p:par>
                                <p:cTn id="9" presetID="1" presetClass="mediacall" presetSubtype="0" fill="hold" nodeType="withEffect">
                                  <p:stCondLst>
                                    <p:cond delay="0"/>
                                  </p:stCondLst>
                                  <p:childTnLst>
                                    <p:cmd type="call" cmd="playFrom(0.0)">
                                      <p:cBhvr>
                                        <p:cTn id="10" dur="100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video>
              <p:cMediaNode vol="80000">
                <p:cTn id="12" fill="hold" display="0">
                  <p:stCondLst>
                    <p:cond delay="indefinite"/>
                  </p:stCondLst>
                </p:cTn>
                <p:tgtEl>
                  <p:spTgt spid="10"/>
                </p:tgtEl>
              </p:cMediaNode>
            </p:video>
            <p:video>
              <p:cMediaNode vol="80000">
                <p:cTn id="13" fill="hold" display="0">
                  <p:stCondLst>
                    <p:cond delay="indefinite"/>
                  </p:stCondLst>
                </p:cTn>
                <p:tgtEl>
                  <p:spTgt spid="11"/>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85787" y="1717523"/>
            <a:ext cx="8197612" cy="3889378"/>
          </a:xfrm>
          <a:prstGeom prst="rect">
            <a:avLst/>
          </a:prstGeom>
        </p:spPr>
      </p:pic>
      <p:sp>
        <p:nvSpPr>
          <p:cNvPr id="15" name="文本框 14"/>
          <p:cNvSpPr txBox="1"/>
          <p:nvPr/>
        </p:nvSpPr>
        <p:spPr>
          <a:xfrm>
            <a:off x="414306" y="1273629"/>
            <a:ext cx="11234769" cy="4078039"/>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Our method can achieve same smoothness as SGP 16 with much better performance</a:t>
            </a: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lvl="2">
              <a:spcBef>
                <a:spcPts val="600"/>
              </a:spcBef>
            </a:pPr>
            <a:endParaRPr lang="en-US" altLang="zh-CN" sz="2000"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Spline fitting in shape space</a:t>
            </a:r>
            <a:endParaRPr lang="en-US" altLang="zh-CN" sz="4000" b="1" dirty="0" smtClean="0">
              <a:solidFill>
                <a:schemeClr val="tx1"/>
              </a:solidFill>
              <a:latin typeface="Times New Roman" pitchFamily="18" charset="0"/>
              <a:cs typeface="Times New Roman" pitchFamily="18" charset="0"/>
            </a:endParaRPr>
          </a:p>
        </p:txBody>
      </p:sp>
      <p:sp>
        <p:nvSpPr>
          <p:cNvPr id="3" name="矩形 2"/>
          <p:cNvSpPr/>
          <p:nvPr/>
        </p:nvSpPr>
        <p:spPr>
          <a:xfrm>
            <a:off x="1617570" y="5472396"/>
            <a:ext cx="9153524" cy="646331"/>
          </a:xfrm>
          <a:prstGeom prst="rect">
            <a:avLst/>
          </a:prstGeom>
        </p:spPr>
        <p:txBody>
          <a:bodyPr wrap="square">
            <a:spAutoFit/>
          </a:bodyPr>
          <a:lstStyle/>
          <a:p>
            <a:r>
              <a:rPr lang="en-US" altLang="zh-CN" dirty="0" smtClean="0">
                <a:solidFill>
                  <a:srgbClr val="000000"/>
                </a:solidFill>
                <a:latin typeface="Times New Roman" panose="02020603050405020304" pitchFamily="18" charset="0"/>
                <a:cs typeface="Times New Roman" panose="02020603050405020304" pitchFamily="18" charset="0"/>
              </a:rPr>
              <a:t>Comparison </a:t>
            </a:r>
            <a:r>
              <a:rPr lang="en-US" altLang="zh-CN" dirty="0">
                <a:solidFill>
                  <a:srgbClr val="000000"/>
                </a:solidFill>
                <a:latin typeface="Times New Roman" panose="02020603050405020304" pitchFamily="18" charset="0"/>
                <a:cs typeface="Times New Roman" panose="02020603050405020304" pitchFamily="18" charset="0"/>
              </a:rPr>
              <a:t>of the smoothness of shape sequence completed using the geodesics in shape </a:t>
            </a:r>
            <a:r>
              <a:rPr lang="en-US" altLang="zh-CN" dirty="0" smtClean="0">
                <a:solidFill>
                  <a:srgbClr val="000000"/>
                </a:solidFill>
                <a:latin typeface="Times New Roman" panose="02020603050405020304" pitchFamily="18" charset="0"/>
                <a:cs typeface="Times New Roman" panose="02020603050405020304" pitchFamily="18" charset="0"/>
              </a:rPr>
              <a:t>space (green </a:t>
            </a:r>
            <a:r>
              <a:rPr lang="en-US" altLang="zh-CN" dirty="0">
                <a:solidFill>
                  <a:srgbClr val="000000"/>
                </a:solidFill>
                <a:latin typeface="Times New Roman" panose="02020603050405020304" pitchFamily="18" charset="0"/>
                <a:cs typeface="Times New Roman" panose="02020603050405020304" pitchFamily="18" charset="0"/>
              </a:rPr>
              <a:t>line), the splines in shell </a:t>
            </a:r>
            <a:r>
              <a:rPr lang="en-US" altLang="zh-CN" dirty="0" smtClean="0">
                <a:solidFill>
                  <a:srgbClr val="000000"/>
                </a:solidFill>
                <a:latin typeface="Times New Roman" panose="02020603050405020304" pitchFamily="18" charset="0"/>
                <a:cs typeface="Times New Roman" panose="02020603050405020304" pitchFamily="18" charset="0"/>
              </a:rPr>
              <a:t>space </a:t>
            </a:r>
            <a:r>
              <a:rPr lang="en-US" altLang="zh-CN" dirty="0">
                <a:solidFill>
                  <a:srgbClr val="000000"/>
                </a:solidFill>
                <a:latin typeface="Times New Roman" panose="02020603050405020304" pitchFamily="18" charset="0"/>
                <a:cs typeface="Times New Roman" panose="02020603050405020304" pitchFamily="18" charset="0"/>
              </a:rPr>
              <a:t>(blue dashed line), and our methods (red line).</a:t>
            </a:r>
            <a:endParaRPr lang="zh-CN" altLang="en-US" dirty="0">
              <a:latin typeface="Times New Roman" panose="02020603050405020304" pitchFamily="18" charset="0"/>
              <a:cs typeface="Times New Roman" panose="02020603050405020304" pitchFamily="18" charset="0"/>
            </a:endParaRPr>
          </a:p>
        </p:txBody>
      </p:sp>
      <p:sp>
        <p:nvSpPr>
          <p:cNvPr id="17" name="矩形 16"/>
          <p:cNvSpPr/>
          <p:nvPr/>
        </p:nvSpPr>
        <p:spPr>
          <a:xfrm>
            <a:off x="295201" y="6150114"/>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 Chen,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Fast 4D Shape Sequence Completion from Sparse Samples via Spline Fitting in Linear Rotation Invariant Space. CAD. (Under review)</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81037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307" y="1273629"/>
            <a:ext cx="10791824" cy="33547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Education Background</a:t>
            </a:r>
          </a:p>
          <a:p>
            <a:pPr marL="342900" indent="-342900">
              <a:spcBef>
                <a:spcPts val="2400"/>
              </a:spcBef>
              <a:buFont typeface="Wingdings" panose="05000000000000000000" pitchFamily="2" charset="2"/>
              <a:buChar char="n"/>
            </a:pPr>
            <a:r>
              <a:rPr lang="en-US" altLang="zh-CN" sz="2400" b="1" dirty="0" smtClean="0">
                <a:solidFill>
                  <a:srgbClr val="FF0000"/>
                </a:solidFill>
                <a:latin typeface="Times New Roman" panose="02020603050405020304" pitchFamily="18" charset="0"/>
                <a:cs typeface="Times New Roman" panose="02020603050405020304" pitchFamily="18" charset="0"/>
              </a:rPr>
              <a:t>Skills &amp; Awards</a:t>
            </a:r>
          </a:p>
          <a:p>
            <a:pPr marL="342900" indent="-342900">
              <a:spcBef>
                <a:spcPts val="2400"/>
              </a:spcBef>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Project </a:t>
            </a:r>
            <a:r>
              <a:rPr lang="en-US" altLang="zh-CN" sz="2400" b="1" dirty="0" smtClean="0">
                <a:latin typeface="Times New Roman" panose="02020603050405020304" pitchFamily="18" charset="0"/>
                <a:cs typeface="Times New Roman" panose="02020603050405020304" pitchFamily="18" charset="0"/>
              </a:rPr>
              <a:t>Experience</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Work Overview</a:t>
            </a:r>
            <a:endParaRPr lang="en-US" altLang="zh-CN" sz="2400" b="1" dirty="0">
              <a:latin typeface="Times New Roman" panose="02020603050405020304" pitchFamily="18" charset="0"/>
              <a:cs typeface="Times New Roman" panose="02020603050405020304" pitchFamily="18" charset="0"/>
            </a:endParaRPr>
          </a:p>
          <a:p>
            <a:pPr marL="342900" indent="-342900">
              <a:spcBef>
                <a:spcPts val="2400"/>
              </a:spcBef>
              <a:buFont typeface="Wingdings" panose="05000000000000000000" pitchFamily="2" charset="2"/>
              <a:buChar char="n"/>
            </a:pP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Overview</a:t>
            </a:r>
          </a:p>
        </p:txBody>
      </p:sp>
    </p:spTree>
    <p:extLst>
      <p:ext uri="{BB962C8B-B14F-4D97-AF65-F5344CB8AC3E}">
        <p14:creationId xmlns:p14="http://schemas.microsoft.com/office/powerpoint/2010/main" val="266788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Shape sequence compression</a:t>
            </a:r>
            <a:endParaRPr lang="en-US" altLang="zh-CN" sz="4000" b="1" dirty="0" smtClean="0">
              <a:solidFill>
                <a:schemeClr val="tx1"/>
              </a:solidFill>
              <a:latin typeface="Times New Roman" pitchFamily="18" charset="0"/>
              <a:cs typeface="Times New Roman" pitchFamily="18" charset="0"/>
            </a:endParaRPr>
          </a:p>
        </p:txBody>
      </p:sp>
      <p:sp>
        <p:nvSpPr>
          <p:cNvPr id="15" name="文本框 14"/>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Compression using piece-wise Manifold Harmonic Bases</a:t>
            </a:r>
            <a:endParaRPr lang="en-US" altLang="zh-CN" sz="20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889681" y="1937376"/>
            <a:ext cx="7985378" cy="4382220"/>
          </a:xfrm>
          <a:prstGeom prst="rect">
            <a:avLst/>
          </a:prstGeom>
        </p:spPr>
      </p:pic>
      <p:sp>
        <p:nvSpPr>
          <p:cNvPr id="7" name="文本框 6"/>
          <p:cNvSpPr txBox="1"/>
          <p:nvPr/>
        </p:nvSpPr>
        <p:spPr>
          <a:xfrm>
            <a:off x="9724571" y="3629967"/>
            <a:ext cx="1553029" cy="461665"/>
          </a:xfrm>
          <a:prstGeom prst="rect">
            <a:avLst/>
          </a:prstGeom>
          <a:noFill/>
        </p:spPr>
        <p:txBody>
          <a:bodyPr wrap="square" rtlCol="0">
            <a:spAutoFit/>
          </a:bodyPr>
          <a:lstStyle/>
          <a:p>
            <a:pPr algn="ctr"/>
            <a:r>
              <a:rPr lang="en-US" altLang="zh-CN" sz="2400" dirty="0" smtClean="0">
                <a:latin typeface="Times New Roman" panose="02020603050405020304" pitchFamily="18" charset="0"/>
                <a:cs typeface="Times New Roman" panose="02020603050405020304" pitchFamily="18" charset="0"/>
              </a:rPr>
              <a:t>Encoder</a:t>
            </a:r>
            <a:endParaRPr lang="zh-CN" altLang="en-US" sz="2400" dirty="0">
              <a:latin typeface="Times New Roman" panose="02020603050405020304" pitchFamily="18" charset="0"/>
              <a:cs typeface="Times New Roman" panose="02020603050405020304" pitchFamily="18" charset="0"/>
            </a:endParaRPr>
          </a:p>
        </p:txBody>
      </p:sp>
      <p:sp>
        <p:nvSpPr>
          <p:cNvPr id="9" name="右大括号 8"/>
          <p:cNvSpPr/>
          <p:nvPr/>
        </p:nvSpPr>
        <p:spPr>
          <a:xfrm>
            <a:off x="9506857" y="2090057"/>
            <a:ext cx="217714" cy="3541486"/>
          </a:xfrm>
          <a:prstGeom prst="rightBrace">
            <a:avLst>
              <a:gd name="adj1" fmla="val 8333"/>
              <a:gd name="adj2" fmla="val 50820"/>
            </a:avLst>
          </a:prstGeom>
          <a:ln w="158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147600" y="6150114"/>
            <a:ext cx="11896799" cy="707886"/>
          </a:xfrm>
          <a:prstGeom prst="rect">
            <a:avLst/>
          </a:prstGeom>
        </p:spPr>
        <p:txBody>
          <a:bodyPr wrap="square">
            <a:spAutoFit/>
          </a:bodyPr>
          <a:lstStyle/>
          <a:p>
            <a:pPr lvl="0" algn="ctr">
              <a:spcAft>
                <a:spcPts val="0"/>
              </a:spcAft>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C</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Chen,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High-fidelity Compression of Dynamic Meshes with Fine Details using Piece-wise Manifold Harmonic Bases. Computer Graphics International 2018. </a:t>
            </a:r>
          </a:p>
        </p:txBody>
      </p:sp>
    </p:spTree>
    <p:extLst>
      <p:ext uri="{BB962C8B-B14F-4D97-AF65-F5344CB8AC3E}">
        <p14:creationId xmlns:p14="http://schemas.microsoft.com/office/powerpoint/2010/main" val="318899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Shape sequence compression</a:t>
            </a:r>
            <a:endParaRPr lang="en-US" altLang="zh-CN" sz="4000" b="1" dirty="0" smtClean="0">
              <a:solidFill>
                <a:schemeClr val="tx1"/>
              </a:solidFill>
              <a:latin typeface="Times New Roman" pitchFamily="18" charset="0"/>
              <a:cs typeface="Times New Roman" pitchFamily="18" charset="0"/>
            </a:endParaRPr>
          </a:p>
        </p:txBody>
      </p:sp>
      <p:sp>
        <p:nvSpPr>
          <p:cNvPr id="15" name="文本框 14"/>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Compression using piece-wise Manifold Harmonic Bases</a:t>
            </a:r>
            <a:endParaRPr lang="en-US" altLang="zh-CN" sz="200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rotWithShape="1">
          <a:blip r:embed="rId3"/>
          <a:srcRect b="7218"/>
          <a:stretch/>
        </p:blipFill>
        <p:spPr>
          <a:xfrm>
            <a:off x="1290824" y="1837485"/>
            <a:ext cx="6574798" cy="4249869"/>
          </a:xfrm>
          <a:prstGeom prst="rect">
            <a:avLst/>
          </a:prstGeom>
        </p:spPr>
      </p:pic>
      <p:sp>
        <p:nvSpPr>
          <p:cNvPr id="8" name="文本框 7"/>
          <p:cNvSpPr txBox="1"/>
          <p:nvPr/>
        </p:nvSpPr>
        <p:spPr>
          <a:xfrm>
            <a:off x="9078365" y="3983116"/>
            <a:ext cx="1553029" cy="461665"/>
          </a:xfrm>
          <a:prstGeom prst="rect">
            <a:avLst/>
          </a:prstGeom>
          <a:noFill/>
        </p:spPr>
        <p:txBody>
          <a:bodyPr wrap="square" rtlCol="0">
            <a:spAutoFit/>
          </a:bodyPr>
          <a:lstStyle/>
          <a:p>
            <a:pPr algn="ctr"/>
            <a:r>
              <a:rPr lang="en-US" altLang="zh-CN" sz="2400" dirty="0" smtClean="0">
                <a:latin typeface="Times New Roman" panose="02020603050405020304" pitchFamily="18" charset="0"/>
                <a:cs typeface="Times New Roman" panose="02020603050405020304" pitchFamily="18" charset="0"/>
              </a:rPr>
              <a:t>Decoder</a:t>
            </a:r>
            <a:endParaRPr lang="zh-CN" altLang="en-US" sz="2400" dirty="0">
              <a:latin typeface="Times New Roman" panose="02020603050405020304" pitchFamily="18" charset="0"/>
              <a:cs typeface="Times New Roman" panose="02020603050405020304" pitchFamily="18" charset="0"/>
            </a:endParaRPr>
          </a:p>
        </p:txBody>
      </p:sp>
      <p:sp>
        <p:nvSpPr>
          <p:cNvPr id="9" name="右大括号 8"/>
          <p:cNvSpPr/>
          <p:nvPr/>
        </p:nvSpPr>
        <p:spPr>
          <a:xfrm>
            <a:off x="8673139" y="2442362"/>
            <a:ext cx="175025" cy="3543175"/>
          </a:xfrm>
          <a:prstGeom prst="rightBrace">
            <a:avLst>
              <a:gd name="adj1" fmla="val 8333"/>
              <a:gd name="adj2" fmla="val 50820"/>
            </a:avLst>
          </a:prstGeom>
          <a:ln w="158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147600" y="6150114"/>
            <a:ext cx="11896799" cy="707886"/>
          </a:xfrm>
          <a:prstGeom prst="rect">
            <a:avLst/>
          </a:prstGeom>
        </p:spPr>
        <p:txBody>
          <a:bodyPr wrap="square">
            <a:spAutoFit/>
          </a:bodyPr>
          <a:lstStyle/>
          <a:p>
            <a:pPr lvl="0" algn="ctr">
              <a:spcAft>
                <a:spcPts val="0"/>
              </a:spcAft>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C</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Chen,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High-fidelity Compression of Dynamic Meshes with Fine Details using Piece-wise Manifold Harmonic Bases. Computer Graphics International 2018. </a:t>
            </a:r>
          </a:p>
        </p:txBody>
      </p:sp>
    </p:spTree>
    <p:extLst>
      <p:ext uri="{BB962C8B-B14F-4D97-AF65-F5344CB8AC3E}">
        <p14:creationId xmlns:p14="http://schemas.microsoft.com/office/powerpoint/2010/main" val="407595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媒体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1175813" y="829558"/>
            <a:ext cx="3429695" cy="5562600"/>
          </a:xfrm>
        </p:spPr>
      </p:pic>
      <p:pic>
        <p:nvPicPr>
          <p:cNvPr id="22" name="媒体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416246" y="829531"/>
            <a:ext cx="3429000" cy="5562600"/>
          </a:xfrm>
          <a:prstGeom prst="rect">
            <a:avLst/>
          </a:prstGeom>
        </p:spPr>
      </p:pic>
      <p:pic>
        <p:nvPicPr>
          <p:cNvPr id="23" name="媒体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793534" y="829530"/>
            <a:ext cx="3429001" cy="5562601"/>
          </a:xfrm>
          <a:prstGeom prst="rect">
            <a:avLst/>
          </a:prstGeom>
        </p:spPr>
      </p:pic>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Shape sequence compression</a:t>
            </a:r>
            <a:endParaRPr lang="en-US" altLang="zh-CN" sz="4000" b="1" dirty="0" smtClean="0">
              <a:solidFill>
                <a:schemeClr val="tx1"/>
              </a:solidFill>
              <a:latin typeface="Times New Roman" pitchFamily="18" charset="0"/>
              <a:cs typeface="Times New Roman" pitchFamily="18" charset="0"/>
            </a:endParaRPr>
          </a:p>
        </p:txBody>
      </p:sp>
      <p:sp>
        <p:nvSpPr>
          <p:cNvPr id="15" name="文本框 14"/>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Reconstructed error mapped </a:t>
            </a:r>
            <a:r>
              <a:rPr lang="en-US" altLang="zh-CN" sz="2400" dirty="0">
                <a:latin typeface="Times New Roman" panose="02020603050405020304" pitchFamily="18" charset="0"/>
                <a:cs typeface="Times New Roman" panose="02020603050405020304" pitchFamily="18" charset="0"/>
              </a:rPr>
              <a:t>to the blue-red color map</a:t>
            </a:r>
          </a:p>
        </p:txBody>
      </p:sp>
      <p:sp>
        <p:nvSpPr>
          <p:cNvPr id="9" name="矩形 8"/>
          <p:cNvSpPr/>
          <p:nvPr/>
        </p:nvSpPr>
        <p:spPr>
          <a:xfrm>
            <a:off x="147600" y="6150114"/>
            <a:ext cx="11896799" cy="707886"/>
          </a:xfrm>
          <a:prstGeom prst="rect">
            <a:avLst/>
          </a:prstGeom>
        </p:spPr>
        <p:txBody>
          <a:bodyPr wrap="square">
            <a:spAutoFit/>
          </a:bodyPr>
          <a:lstStyle/>
          <a:p>
            <a:pPr lvl="0" algn="ctr">
              <a:spcAft>
                <a:spcPts val="0"/>
              </a:spcAft>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C</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Chen,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High-fidelity Compression of Dynamic Meshes with Fine Details using Piece-wise Manifold Harmonic Bases. Computer Graphics International 2018. </a:t>
            </a:r>
          </a:p>
        </p:txBody>
      </p:sp>
      <p:sp>
        <p:nvSpPr>
          <p:cNvPr id="13" name="文本框 10"/>
          <p:cNvSpPr txBox="1"/>
          <p:nvPr/>
        </p:nvSpPr>
        <p:spPr>
          <a:xfrm>
            <a:off x="1999977" y="5708814"/>
            <a:ext cx="271656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latin typeface="Times New Roman" panose="02020603050405020304" pitchFamily="18" charset="0"/>
                <a:cs typeface="Times New Roman" panose="02020603050405020304" pitchFamily="18" charset="0"/>
              </a:rPr>
              <a:t>Original sequence</a:t>
            </a:r>
            <a:endParaRPr lang="zh-CN" altLang="en-US" dirty="0">
              <a:latin typeface="Times New Roman" panose="02020603050405020304" pitchFamily="18" charset="0"/>
              <a:cs typeface="Times New Roman" panose="02020603050405020304" pitchFamily="18" charset="0"/>
            </a:endParaRPr>
          </a:p>
        </p:txBody>
      </p:sp>
      <p:sp>
        <p:nvSpPr>
          <p:cNvPr id="14" name="文本框 11"/>
          <p:cNvSpPr txBox="1"/>
          <p:nvPr/>
        </p:nvSpPr>
        <p:spPr>
          <a:xfrm>
            <a:off x="5660386" y="5709053"/>
            <a:ext cx="271656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err="1" smtClean="0">
                <a:latin typeface="Times New Roman" panose="02020603050405020304" pitchFamily="18" charset="0"/>
                <a:cs typeface="Times New Roman" panose="02020603050405020304" pitchFamily="18" charset="0"/>
              </a:rPr>
              <a:t>CoddyaC</a:t>
            </a:r>
            <a:endParaRPr lang="zh-CN" altLang="en-US" dirty="0">
              <a:latin typeface="Times New Roman" panose="02020603050405020304" pitchFamily="18" charset="0"/>
              <a:cs typeface="Times New Roman" panose="02020603050405020304" pitchFamily="18" charset="0"/>
            </a:endParaRPr>
          </a:p>
        </p:txBody>
      </p:sp>
      <p:sp>
        <p:nvSpPr>
          <p:cNvPr id="16" name="文本框 12"/>
          <p:cNvSpPr txBox="1"/>
          <p:nvPr/>
        </p:nvSpPr>
        <p:spPr>
          <a:xfrm>
            <a:off x="9134214" y="5702674"/>
            <a:ext cx="271656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latin typeface="Times New Roman" panose="02020603050405020304" pitchFamily="18" charset="0"/>
                <a:cs typeface="Times New Roman" panose="02020603050405020304" pitchFamily="18" charset="0"/>
              </a:rPr>
              <a:t>Ours</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nvPicPr>
        <p:blipFill>
          <a:blip r:embed="rId12"/>
          <a:stretch>
            <a:fillRect/>
          </a:stretch>
        </p:blipFill>
        <p:spPr>
          <a:xfrm>
            <a:off x="11067997" y="2029947"/>
            <a:ext cx="727381" cy="3679106"/>
          </a:xfrm>
          <a:prstGeom prst="rect">
            <a:avLst/>
          </a:prstGeom>
        </p:spPr>
      </p:pic>
    </p:spTree>
    <p:extLst>
      <p:ext uri="{BB962C8B-B14F-4D97-AF65-F5344CB8AC3E}">
        <p14:creationId xmlns:p14="http://schemas.microsoft.com/office/powerpoint/2010/main" val="185135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0" fill="hold"/>
                                        <p:tgtEl>
                                          <p:spTgt spid="7"/>
                                        </p:tgtEl>
                                      </p:cBhvr>
                                    </p:cmd>
                                  </p:childTnLst>
                                </p:cTn>
                              </p:par>
                              <p:par>
                                <p:cTn id="7" presetID="1" presetClass="mediacall" presetSubtype="0" fill="hold" nodeType="withEffect">
                                  <p:stCondLst>
                                    <p:cond delay="0"/>
                                  </p:stCondLst>
                                  <p:childTnLst>
                                    <p:cmd type="call" cmd="playFrom(0.0)">
                                      <p:cBhvr>
                                        <p:cTn id="8" dur="24900" fill="hold"/>
                                        <p:tgtEl>
                                          <p:spTgt spid="22"/>
                                        </p:tgtEl>
                                      </p:cBhvr>
                                    </p:cmd>
                                  </p:childTnLst>
                                </p:cTn>
                              </p:par>
                              <p:par>
                                <p:cTn id="9" presetID="1" presetClass="mediacall" presetSubtype="0" fill="hold" nodeType="withEffect">
                                  <p:stCondLst>
                                    <p:cond delay="0"/>
                                  </p:stCondLst>
                                  <p:childTnLst>
                                    <p:cmd type="call" cmd="playFrom(0.0)">
                                      <p:cBhvr>
                                        <p:cTn id="10" dur="249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video>
              <p:cMediaNode vol="80000">
                <p:cTn id="12" fill="hold" display="0">
                  <p:stCondLst>
                    <p:cond delay="indefinite"/>
                  </p:stCondLst>
                </p:cTn>
                <p:tgtEl>
                  <p:spTgt spid="22"/>
                </p:tgtEl>
              </p:cMediaNode>
            </p:video>
            <p:video>
              <p:cMediaNode vol="80000">
                <p:cTn id="13" fill="hold" display="0">
                  <p:stCondLst>
                    <p:cond delay="indefinite"/>
                  </p:stCondLst>
                </p:cTn>
                <p:tgtEl>
                  <p:spTgt spid="2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Shape sequence compression</a:t>
            </a:r>
            <a:endParaRPr lang="en-US" altLang="zh-CN" sz="4000" b="1" dirty="0" smtClean="0">
              <a:solidFill>
                <a:schemeClr val="tx1"/>
              </a:solidFill>
              <a:latin typeface="Times New Roman" pitchFamily="18" charset="0"/>
              <a:cs typeface="Times New Roman" pitchFamily="18" charset="0"/>
            </a:endParaRPr>
          </a:p>
        </p:txBody>
      </p:sp>
      <p:sp>
        <p:nvSpPr>
          <p:cNvPr id="15" name="文本框 14"/>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Rate-Distortion </a:t>
            </a:r>
            <a:r>
              <a:rPr lang="en-US" altLang="zh-CN" sz="2400" dirty="0">
                <a:latin typeface="Times New Roman" panose="02020603050405020304" pitchFamily="18" charset="0"/>
                <a:cs typeface="Times New Roman" panose="02020603050405020304" pitchFamily="18" charset="0"/>
              </a:rPr>
              <a:t>curves</a:t>
            </a:r>
            <a:endParaRPr lang="en-US" altLang="zh-CN" sz="20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3"/>
          <a:srcRect b="13312"/>
          <a:stretch/>
        </p:blipFill>
        <p:spPr>
          <a:xfrm>
            <a:off x="771162" y="1835920"/>
            <a:ext cx="10514966" cy="3911881"/>
          </a:xfrm>
          <a:prstGeom prst="rect">
            <a:avLst/>
          </a:prstGeom>
        </p:spPr>
      </p:pic>
      <p:sp>
        <p:nvSpPr>
          <p:cNvPr id="3" name="矩形 2"/>
          <p:cNvSpPr/>
          <p:nvPr/>
        </p:nvSpPr>
        <p:spPr>
          <a:xfrm>
            <a:off x="208190" y="5758795"/>
            <a:ext cx="11640910"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R-D curves comparison </a:t>
            </a:r>
            <a:r>
              <a:rPr lang="en-US" altLang="zh-CN" dirty="0" smtClean="0">
                <a:latin typeface="Times New Roman" panose="02020603050405020304" pitchFamily="18" charset="0"/>
                <a:cs typeface="Times New Roman" panose="02020603050405020304" pitchFamily="18" charset="0"/>
              </a:rPr>
              <a:t>with </a:t>
            </a:r>
            <a:r>
              <a:rPr lang="en-US" altLang="zh-CN" dirty="0">
                <a:latin typeface="Times New Roman" panose="02020603050405020304" pitchFamily="18" charset="0"/>
                <a:cs typeface="Times New Roman" panose="02020603050405020304" pitchFamily="18" charset="0"/>
              </a:rPr>
              <a:t>previous techniques measured by KG-error. </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147600" y="6150114"/>
            <a:ext cx="11896799" cy="707886"/>
          </a:xfrm>
          <a:prstGeom prst="rect">
            <a:avLst/>
          </a:prstGeom>
        </p:spPr>
        <p:txBody>
          <a:bodyPr wrap="square">
            <a:spAutoFit/>
          </a:bodyPr>
          <a:lstStyle/>
          <a:p>
            <a:pPr lvl="0" algn="ctr">
              <a:spcAft>
                <a:spcPts val="0"/>
              </a:spcAft>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C</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Chen,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A. Hao and H. Qin. High-fidelity Compression of Dynamic Meshes with Fine Details using Piece-wise Manifold Harmonic Bases. Computer Graphics International 2018. </a:t>
            </a:r>
          </a:p>
        </p:txBody>
      </p:sp>
    </p:spTree>
    <p:extLst>
      <p:ext uri="{BB962C8B-B14F-4D97-AF65-F5344CB8AC3E}">
        <p14:creationId xmlns:p14="http://schemas.microsoft.com/office/powerpoint/2010/main" val="8569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F</a:t>
            </a:r>
            <a:r>
              <a:rPr lang="en-US" altLang="zh-CN" sz="4000" b="1" dirty="0" smtClean="0">
                <a:solidFill>
                  <a:schemeClr val="tx1"/>
                </a:solidFill>
                <a:latin typeface="Times New Roman" pitchFamily="18" charset="0"/>
                <a:cs typeface="Times New Roman" pitchFamily="18" charset="0"/>
              </a:rPr>
              <a:t>ollowing </a:t>
            </a:r>
            <a:r>
              <a:rPr lang="en-US" altLang="zh-CN" sz="4000" b="1" dirty="0" smtClean="0">
                <a:solidFill>
                  <a:schemeClr val="tx1"/>
                </a:solidFill>
                <a:latin typeface="Times New Roman" pitchFamily="18" charset="0"/>
                <a:cs typeface="Times New Roman" pitchFamily="18" charset="0"/>
              </a:rPr>
              <a:t>works</a:t>
            </a:r>
          </a:p>
        </p:txBody>
      </p:sp>
      <p:sp>
        <p:nvSpPr>
          <p:cNvPr id="178" name="文本框 177"/>
          <p:cNvSpPr txBox="1"/>
          <p:nvPr/>
        </p:nvSpPr>
        <p:spPr>
          <a:xfrm>
            <a:off x="414307" y="1273629"/>
            <a:ext cx="10791824" cy="5201424"/>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3D shape generation</a:t>
            </a:r>
            <a:endParaRPr lang="en-US" altLang="zh-CN" sz="2400" dirty="0" smtClean="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Learn the manifold of shapes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Generate new shapes via GAN</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Shape gallery exploration</a:t>
            </a:r>
          </a:p>
          <a:p>
            <a:pPr marL="342900" indent="-342900">
              <a:spcBef>
                <a:spcPts val="24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Shape deformation </a:t>
            </a:r>
            <a:r>
              <a:rPr lang="en-US" altLang="zh-CN" sz="2400" dirty="0" smtClean="0">
                <a:latin typeface="Times New Roman" panose="02020603050405020304" pitchFamily="18" charset="0"/>
                <a:cs typeface="Times New Roman" panose="02020603050405020304" pitchFamily="18" charset="0"/>
              </a:rPr>
              <a:t>via machine learning</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Learning patterns from massive deformation simulation using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existing solver</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Replace the PDE solver with learned </a:t>
            </a:r>
            <a:r>
              <a:rPr lang="en-US" altLang="zh-CN" sz="2000" dirty="0" err="1" smtClean="0">
                <a:latin typeface="Times New Roman" panose="02020603050405020304" pitchFamily="18" charset="0"/>
                <a:cs typeface="Times New Roman" panose="02020603050405020304" pitchFamily="18" charset="0"/>
              </a:rPr>
              <a:t>regressor</a:t>
            </a:r>
            <a:r>
              <a:rPr lang="en-US" altLang="zh-CN" sz="2000" dirty="0" smtClean="0">
                <a:latin typeface="Times New Roman" panose="02020603050405020304" pitchFamily="18" charset="0"/>
                <a:cs typeface="Times New Roman" panose="02020603050405020304" pitchFamily="18" charset="0"/>
              </a:rPr>
              <a:t>                  </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Improve computation efficiency</a:t>
            </a:r>
          </a:p>
          <a:p>
            <a:pPr marL="342900" indent="-342900">
              <a:spcBef>
                <a:spcPts val="24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3D deep descriptors</a:t>
            </a: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Extract high-level descriptors from many existing low-level </a:t>
            </a:r>
            <a:r>
              <a:rPr lang="en-US" altLang="zh-CN" sz="2000" dirty="0" smtClean="0">
                <a:latin typeface="Times New Roman" panose="02020603050405020304" pitchFamily="18" charset="0"/>
                <a:cs typeface="Times New Roman" panose="02020603050405020304" pitchFamily="18" charset="0"/>
              </a:rPr>
              <a:t>descriptors using neural networks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Semantic task, such as segmentation or labeling</a:t>
            </a:r>
            <a:endParaRPr lang="zh-CN" altLang="en-US" sz="2000" dirty="0">
              <a:latin typeface="Times New Roman" panose="02020603050405020304" pitchFamily="18" charset="0"/>
              <a:cs typeface="Times New Roman" panose="02020603050405020304" pitchFamily="18" charset="0"/>
            </a:endParaRPr>
          </a:p>
        </p:txBody>
      </p:sp>
      <p:pic>
        <p:nvPicPr>
          <p:cNvPr id="5" name="内容占位符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7626753" y="1093319"/>
            <a:ext cx="4111222" cy="3352771"/>
          </a:xfrm>
          <a:prstGeom prst="rect">
            <a:avLst/>
          </a:prstGeom>
        </p:spPr>
      </p:pic>
    </p:spTree>
    <p:extLst>
      <p:ext uri="{BB962C8B-B14F-4D97-AF65-F5344CB8AC3E}">
        <p14:creationId xmlns:p14="http://schemas.microsoft.com/office/powerpoint/2010/main" val="150413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Publications</a:t>
            </a:r>
          </a:p>
        </p:txBody>
      </p:sp>
      <p:sp>
        <p:nvSpPr>
          <p:cNvPr id="2" name="矩形 1"/>
          <p:cNvSpPr/>
          <p:nvPr/>
        </p:nvSpPr>
        <p:spPr>
          <a:xfrm>
            <a:off x="414307" y="1279796"/>
            <a:ext cx="11234768" cy="5134739"/>
          </a:xfrm>
          <a:prstGeom prst="rect">
            <a:avLst/>
          </a:prstGeom>
        </p:spPr>
        <p:txBody>
          <a:bodyPr wrap="square">
            <a:spAutoFit/>
          </a:bodyPr>
          <a:lstStyle/>
          <a:p>
            <a:pPr marL="342900" indent="-342900">
              <a:spcAft>
                <a:spcPts val="780"/>
              </a:spcAft>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Conference</a:t>
            </a:r>
            <a:endParaRPr lang="en-US" altLang="zh-CN" sz="2400" b="1" dirty="0">
              <a:latin typeface="Times New Roman" panose="02020603050405020304" pitchFamily="18" charset="0"/>
              <a:cs typeface="Times New Roman" panose="02020603050405020304" pitchFamily="18" charset="0"/>
            </a:endParaRPr>
          </a:p>
          <a:p>
            <a:pPr marL="742950" lvl="1" indent="-285750">
              <a:spcBef>
                <a:spcPts val="600"/>
              </a:spcBef>
              <a:spcAft>
                <a:spcPts val="600"/>
              </a:spcAft>
              <a:buFont typeface="Arial" panose="020B0604020202020204" pitchFamily="34" charset="0"/>
              <a:buChar char="•"/>
            </a:pPr>
            <a:r>
              <a:rPr lang="en-US" altLang="zh-CN" b="1" u="sng" kern="100" dirty="0" smtClean="0">
                <a:latin typeface="Times New Roman" panose="02020603050405020304" pitchFamily="18" charset="0"/>
                <a:cs typeface="Times New Roman" panose="02020603050405020304" pitchFamily="18" charset="0"/>
              </a:rPr>
              <a:t>Q</a:t>
            </a:r>
            <a:r>
              <a:rPr lang="en-US" altLang="zh-CN" b="1" u="sng" kern="100" dirty="0">
                <a:latin typeface="Times New Roman" panose="02020603050405020304" pitchFamily="18" charset="0"/>
                <a:cs typeface="Times New Roman" panose="02020603050405020304" pitchFamily="18" charset="0"/>
              </a:rPr>
              <a:t>. Xia</a:t>
            </a:r>
            <a:r>
              <a:rPr lang="en-US" altLang="zh-CN" kern="100" dirty="0">
                <a:latin typeface="Times New Roman" panose="02020603050405020304" pitchFamily="18" charset="0"/>
                <a:cs typeface="Times New Roman" panose="02020603050405020304" pitchFamily="18" charset="0"/>
              </a:rPr>
              <a:t>, S. Li*, H. Qin and A. Hao. Modal Space Subdivision for Physically-plausible 4D Shape Sequence Completion from Sparse Samples. The 23rd Pacific Conference on Computer Graphics and Applications (Pacific Graphics 2015).</a:t>
            </a: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L</a:t>
            </a:r>
            <a:r>
              <a:rPr lang="en-US" altLang="zh-CN" kern="100" dirty="0">
                <a:latin typeface="Times New Roman" panose="02020603050405020304" pitchFamily="18" charset="0"/>
                <a:cs typeface="Times New Roman" panose="02020603050405020304" pitchFamily="18" charset="0"/>
              </a:rPr>
              <a:t>. Yang, S. Li*,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A. Hao and H. Qin. A Novel Analysis-and-Simulation Approach for Detail Enhancement in FLIP Fluid Interaction. The 21st ACM Symposium on Virtual Reality Software and Technology (VRST 2015).</a:t>
            </a: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Z</a:t>
            </a:r>
            <a:r>
              <a:rPr lang="en-US" altLang="zh-CN" kern="100" dirty="0">
                <a:latin typeface="Times New Roman" panose="02020603050405020304" pitchFamily="18" charset="0"/>
                <a:cs typeface="Times New Roman" panose="02020603050405020304" pitchFamily="18" charset="0"/>
              </a:rPr>
              <a:t>. </a:t>
            </a:r>
            <a:r>
              <a:rPr lang="en-US" altLang="zh-CN" kern="100" dirty="0" err="1">
                <a:latin typeface="Times New Roman" panose="02020603050405020304" pitchFamily="18" charset="0"/>
                <a:cs typeface="Times New Roman" panose="02020603050405020304" pitchFamily="18" charset="0"/>
              </a:rPr>
              <a:t>Xie</a:t>
            </a:r>
            <a:r>
              <a:rPr lang="en-US" altLang="zh-CN" kern="100" dirty="0">
                <a:latin typeface="Times New Roman" panose="02020603050405020304" pitchFamily="18" charset="0"/>
                <a:cs typeface="Times New Roman" panose="02020603050405020304" pitchFamily="18" charset="0"/>
              </a:rPr>
              <a:t>, S. Li*, </a:t>
            </a:r>
            <a:r>
              <a:rPr lang="en-US" altLang="zh-CN" b="1" u="sng" kern="100" dirty="0" smtClean="0">
                <a:latin typeface="Times New Roman" panose="02020603050405020304" pitchFamily="18" charset="0"/>
                <a:cs typeface="Times New Roman" panose="02020603050405020304" pitchFamily="18" charset="0"/>
              </a:rPr>
              <a:t>Q. Xia </a:t>
            </a:r>
            <a:r>
              <a:rPr lang="en-US" altLang="zh-CN" kern="100" dirty="0" smtClean="0">
                <a:latin typeface="Times New Roman" panose="02020603050405020304" pitchFamily="18" charset="0"/>
                <a:cs typeface="Times New Roman" panose="02020603050405020304" pitchFamily="18" charset="0"/>
              </a:rPr>
              <a:t>and </a:t>
            </a:r>
            <a:r>
              <a:rPr lang="en-US" altLang="zh-CN" kern="100" dirty="0">
                <a:latin typeface="Times New Roman" panose="02020603050405020304" pitchFamily="18" charset="0"/>
                <a:cs typeface="Times New Roman" panose="02020603050405020304" pitchFamily="18" charset="0"/>
              </a:rPr>
              <a:t>A. Hao. Kinetic simulation of cardiac motion with patient-specific coronary artery vessels attached for PCI simulator. International Conference on Virtual Reality and Visualization (ICVRV 2017). Best Paper Award. </a:t>
            </a: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X</a:t>
            </a:r>
            <a:r>
              <a:rPr lang="en-US" altLang="zh-CN" kern="100" dirty="0">
                <a:latin typeface="Times New Roman" panose="02020603050405020304" pitchFamily="18" charset="0"/>
                <a:cs typeface="Times New Roman" panose="02020603050405020304" pitchFamily="18" charset="0"/>
              </a:rPr>
              <a:t>. Tan, X. Peng, L. Liu and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Automatic Human Body Feature Extraction and Size Measurement by Random Forest Regression Analysis of Geodesics Distance. International Conference on Virtual Reality and Visualization (ICVRV 2017).</a:t>
            </a: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C</a:t>
            </a:r>
            <a:r>
              <a:rPr lang="en-US" altLang="zh-CN" kern="100" dirty="0">
                <a:latin typeface="Times New Roman" panose="02020603050405020304" pitchFamily="18" charset="0"/>
                <a:cs typeface="Times New Roman" panose="02020603050405020304" pitchFamily="18" charset="0"/>
              </a:rPr>
              <a:t>. Chen,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S. Li*, A. Hao and H. Qin. High-fidelity Compression of Dynamic Meshes with Fine Details using Piece-wise Manifold Harmonic Bases. Computer Graphics International 2018</a:t>
            </a:r>
            <a:r>
              <a:rPr lang="en-US" altLang="zh-CN" kern="100" dirty="0" smtClean="0">
                <a:latin typeface="Times New Roman" panose="02020603050405020304" pitchFamily="18" charset="0"/>
                <a:cs typeface="Times New Roman" panose="02020603050405020304" pitchFamily="18" charset="0"/>
              </a:rPr>
              <a:t>.</a:t>
            </a:r>
            <a:endParaRPr lang="en-US" altLang="zh-CN"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864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Publications</a:t>
            </a:r>
          </a:p>
        </p:txBody>
      </p:sp>
      <p:sp>
        <p:nvSpPr>
          <p:cNvPr id="2" name="矩形 1"/>
          <p:cNvSpPr/>
          <p:nvPr/>
        </p:nvSpPr>
        <p:spPr>
          <a:xfrm>
            <a:off x="414306" y="1279796"/>
            <a:ext cx="11510993" cy="5442516"/>
          </a:xfrm>
          <a:prstGeom prst="rect">
            <a:avLst/>
          </a:prstGeom>
        </p:spPr>
        <p:txBody>
          <a:bodyPr wrap="square">
            <a:spAutoFit/>
          </a:bodyPr>
          <a:lstStyle/>
          <a:p>
            <a:pPr marL="342900" indent="-342900">
              <a:spcBef>
                <a:spcPts val="780"/>
              </a:spcBef>
              <a:spcAft>
                <a:spcPts val="780"/>
              </a:spcAft>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Journal</a:t>
            </a:r>
            <a:endParaRPr lang="en-US" altLang="zh-CN" sz="2400" b="1" dirty="0">
              <a:latin typeface="Times New Roman" panose="02020603050405020304" pitchFamily="18" charset="0"/>
              <a:cs typeface="Times New Roman" panose="02020603050405020304" pitchFamily="18" charset="0"/>
            </a:endParaRP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S</a:t>
            </a:r>
            <a:r>
              <a:rPr lang="en-US" altLang="zh-CN" kern="100" dirty="0">
                <a:latin typeface="Times New Roman" panose="02020603050405020304" pitchFamily="18" charset="0"/>
                <a:cs typeface="Times New Roman" panose="02020603050405020304" pitchFamily="18" charset="0"/>
              </a:rPr>
              <a:t>. Li,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A. Hao*, H. Qin and Q. Zhao. Haptics-Equipped Interactive PCI Simulation for Patient-Specific Surgery Training and Rehearsing. SCIENCE CHINA Information Sciences, (2016) 59: 103101.</a:t>
            </a:r>
          </a:p>
          <a:p>
            <a:pPr marL="742950" lvl="1" indent="-285750">
              <a:spcBef>
                <a:spcPts val="600"/>
              </a:spcBef>
              <a:spcAft>
                <a:spcPts val="600"/>
              </a:spcAft>
              <a:buFont typeface="Arial" panose="020B0604020202020204" pitchFamily="34" charset="0"/>
              <a:buChar char="•"/>
            </a:pPr>
            <a:r>
              <a:rPr lang="en-US" altLang="zh-CN" b="1" u="sng" kern="100" dirty="0" smtClean="0">
                <a:latin typeface="Times New Roman" panose="02020603050405020304" pitchFamily="18" charset="0"/>
                <a:cs typeface="Times New Roman" panose="02020603050405020304" pitchFamily="18" charset="0"/>
              </a:rPr>
              <a:t>Q</a:t>
            </a:r>
            <a:r>
              <a:rPr lang="en-US" altLang="zh-CN" b="1" u="sng" kern="100" dirty="0">
                <a:latin typeface="Times New Roman" panose="02020603050405020304" pitchFamily="18" charset="0"/>
                <a:cs typeface="Times New Roman" panose="02020603050405020304" pitchFamily="18" charset="0"/>
              </a:rPr>
              <a:t>. Xia</a:t>
            </a:r>
            <a:r>
              <a:rPr lang="en-US" altLang="zh-CN" kern="100" dirty="0">
                <a:latin typeface="Times New Roman" panose="02020603050405020304" pitchFamily="18" charset="0"/>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Y</a:t>
            </a:r>
            <a:r>
              <a:rPr lang="en-US" altLang="zh-CN" kern="100" dirty="0">
                <a:latin typeface="Times New Roman" panose="02020603050405020304" pitchFamily="18" charset="0"/>
                <a:cs typeface="Times New Roman" panose="02020603050405020304" pitchFamily="18" charset="0"/>
              </a:rPr>
              <a:t>. </a:t>
            </a:r>
            <a:r>
              <a:rPr lang="en-US" altLang="zh-CN" kern="100" dirty="0" err="1">
                <a:latin typeface="Times New Roman" panose="02020603050405020304" pitchFamily="18" charset="0"/>
                <a:cs typeface="Times New Roman" panose="02020603050405020304" pitchFamily="18" charset="0"/>
              </a:rPr>
              <a:t>Qiu</a:t>
            </a:r>
            <a:r>
              <a:rPr lang="en-US" altLang="zh-CN" kern="100" dirty="0">
                <a:latin typeface="Times New Roman" panose="02020603050405020304" pitchFamily="18" charset="0"/>
                <a:cs typeface="Times New Roman" panose="02020603050405020304" pitchFamily="18" charset="0"/>
              </a:rPr>
              <a:t>, L. Yang, S. Li*,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H. Qin and A. Hao. Novel Fluid Detail Enhancement based on Multi-Layer Depth Regression Analysis and FLIP Fluid Simulation. Computer Animation and Virtual Worlds, 2017, 28(5).</a:t>
            </a: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S</a:t>
            </a:r>
            <a:r>
              <a:rPr lang="en-US" altLang="zh-CN" kern="100" dirty="0">
                <a:latin typeface="Times New Roman" panose="02020603050405020304" pitchFamily="18" charset="0"/>
                <a:cs typeface="Times New Roman" panose="02020603050405020304" pitchFamily="18" charset="0"/>
              </a:rPr>
              <a:t>. Li, Z. </a:t>
            </a:r>
            <a:r>
              <a:rPr lang="en-US" altLang="zh-CN" kern="100" dirty="0" err="1">
                <a:latin typeface="Times New Roman" panose="02020603050405020304" pitchFamily="18" charset="0"/>
                <a:cs typeface="Times New Roman" panose="02020603050405020304" pitchFamily="18" charset="0"/>
              </a:rPr>
              <a:t>Xie</a:t>
            </a:r>
            <a:r>
              <a:rPr lang="en-US" altLang="zh-CN" kern="100" dirty="0">
                <a:latin typeface="Times New Roman" panose="02020603050405020304" pitchFamily="18" charset="0"/>
                <a:cs typeface="Times New Roman" panose="02020603050405020304" pitchFamily="18" charset="0"/>
              </a:rPr>
              <a:t>,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A. Hao* and H. Qin. Hybrid 4D Cardiovascular Modeling based on Patient-Specific Clinical Images for Real-time PCI Surgery Simulation. Graphical Models. (Under review)</a:t>
            </a: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X</a:t>
            </a:r>
            <a:r>
              <a:rPr lang="en-US" altLang="zh-CN" kern="100" dirty="0">
                <a:latin typeface="Times New Roman" panose="02020603050405020304" pitchFamily="18" charset="0"/>
                <a:cs typeface="Times New Roman" panose="02020603050405020304" pitchFamily="18" charset="0"/>
              </a:rPr>
              <a:t>. Tan, X. Peng, L. Liu and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Automatic Human Body Feature Extraction and Personal Size Measurement. JVLC. (Under review)</a:t>
            </a:r>
          </a:p>
          <a:p>
            <a:pPr marL="742950" lvl="1" indent="-285750">
              <a:spcBef>
                <a:spcPts val="600"/>
              </a:spcBef>
              <a:spcAft>
                <a:spcPts val="600"/>
              </a:spcAft>
              <a:buFont typeface="Arial" panose="020B0604020202020204" pitchFamily="34" charset="0"/>
              <a:buChar char="•"/>
            </a:pPr>
            <a:r>
              <a:rPr lang="en-US" altLang="zh-CN" b="1" u="sng" kern="100" dirty="0" smtClean="0">
                <a:latin typeface="Times New Roman" panose="02020603050405020304" pitchFamily="18" charset="0"/>
                <a:cs typeface="Times New Roman" panose="02020603050405020304" pitchFamily="18" charset="0"/>
              </a:rPr>
              <a:t>Q</a:t>
            </a:r>
            <a:r>
              <a:rPr lang="en-US" altLang="zh-CN" b="1" u="sng" kern="100" dirty="0">
                <a:latin typeface="Times New Roman" panose="02020603050405020304" pitchFamily="18" charset="0"/>
                <a:cs typeface="Times New Roman" panose="02020603050405020304" pitchFamily="18" charset="0"/>
              </a:rPr>
              <a:t>. Xia</a:t>
            </a:r>
            <a:r>
              <a:rPr lang="en-US" altLang="zh-CN" kern="100" dirty="0">
                <a:latin typeface="Times New Roman" panose="02020603050405020304" pitchFamily="18" charset="0"/>
                <a:cs typeface="Times New Roman" panose="02020603050405020304" pitchFamily="18" charset="0"/>
              </a:rPr>
              <a:t>, C. Chen, S. Li*, A. Hao and H. Qin. Fast 4D Shape Sequence Completion from Sparse Samples via Spline Fitting in Linear Rotation Invariant Space. CAD. (Under review)</a:t>
            </a:r>
          </a:p>
          <a:p>
            <a:pPr marL="742950" lvl="1" indent="-285750">
              <a:spcBef>
                <a:spcPts val="600"/>
              </a:spcBef>
              <a:spcAft>
                <a:spcPts val="600"/>
              </a:spcAft>
              <a:buFont typeface="Arial" panose="020B0604020202020204" pitchFamily="34" charset="0"/>
              <a:buChar char="•"/>
            </a:pPr>
            <a:r>
              <a:rPr lang="en-US" altLang="zh-CN" b="1" u="sng" kern="100" dirty="0" smtClean="0">
                <a:latin typeface="Times New Roman" panose="02020603050405020304" pitchFamily="18" charset="0"/>
                <a:cs typeface="Times New Roman" panose="02020603050405020304" pitchFamily="18" charset="0"/>
              </a:rPr>
              <a:t>Q</a:t>
            </a:r>
            <a:r>
              <a:rPr lang="en-US" altLang="zh-CN" b="1" u="sng" kern="100" dirty="0">
                <a:latin typeface="Times New Roman" panose="02020603050405020304" pitchFamily="18" charset="0"/>
                <a:cs typeface="Times New Roman" panose="02020603050405020304" pitchFamily="18" charset="0"/>
              </a:rPr>
              <a:t>. Xia</a:t>
            </a:r>
            <a:r>
              <a:rPr lang="en-US" altLang="zh-CN" kern="100" dirty="0">
                <a:latin typeface="Times New Roman" panose="02020603050405020304" pitchFamily="18" charset="0"/>
                <a:cs typeface="Times New Roman" panose="02020603050405020304" pitchFamily="18" charset="0"/>
              </a:rPr>
              <a:t>, S. Li*, H. Qin and A. Hao. A Regional Descriptor for Partial Shape Retrieval Integrated with Intra-structure of Features and 3D Shape Context. TVCG. (In preparation)</a:t>
            </a:r>
          </a:p>
        </p:txBody>
      </p:sp>
    </p:spTree>
    <p:extLst>
      <p:ext uri="{BB962C8B-B14F-4D97-AF65-F5344CB8AC3E}">
        <p14:creationId xmlns:p14="http://schemas.microsoft.com/office/powerpoint/2010/main" val="42255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2"/>
          <p:cNvSpPr txBox="1">
            <a:spLocks/>
          </p:cNvSpPr>
          <p:nvPr/>
        </p:nvSpPr>
        <p:spPr>
          <a:xfrm>
            <a:off x="2492375" y="3631255"/>
            <a:ext cx="9144000" cy="198494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smtClean="0"/>
              <a:t>Qing Xia (</a:t>
            </a:r>
            <a:r>
              <a:rPr lang="zh-CN" altLang="en-US" sz="2400" dirty="0" smtClean="0"/>
              <a:t>夏 清</a:t>
            </a:r>
            <a:r>
              <a:rPr lang="en-US" altLang="zh-CN" sz="2400" dirty="0" smtClean="0"/>
              <a:t>)</a:t>
            </a:r>
          </a:p>
          <a:p>
            <a:pPr marL="0" indent="0">
              <a:buNone/>
            </a:pPr>
            <a:r>
              <a:rPr lang="en-US" altLang="zh-CN" sz="2400" dirty="0" smtClean="0"/>
              <a:t>State Key Lab of Virtual Reality Technology and Systems</a:t>
            </a:r>
          </a:p>
          <a:p>
            <a:pPr marL="0" indent="0">
              <a:buNone/>
            </a:pPr>
            <a:r>
              <a:rPr lang="en-US" altLang="zh-CN" sz="2400" dirty="0" smtClean="0"/>
              <a:t>Beihang University</a:t>
            </a:r>
          </a:p>
          <a:p>
            <a:pPr marL="0" indent="0">
              <a:buNone/>
            </a:pPr>
            <a:r>
              <a:rPr lang="en-US" altLang="zh-CN" sz="2400" dirty="0" smtClean="0">
                <a:hlinkClick r:id="rId3"/>
              </a:rPr>
              <a:t>neijiangxiaqing@gmail.com</a:t>
            </a:r>
            <a:r>
              <a:rPr lang="en-US" altLang="zh-CN" sz="2400" dirty="0" smtClean="0"/>
              <a:t> </a:t>
            </a:r>
            <a:endParaRPr lang="zh-CN" altLang="en-US" sz="2400" dirty="0"/>
          </a:p>
        </p:txBody>
      </p:sp>
      <p:pic>
        <p:nvPicPr>
          <p:cNvPr id="9" name="Picture 3" descr="C:\Users\yanglp\Desktop\北航logo.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71161" y="3618993"/>
            <a:ext cx="898020" cy="883560"/>
          </a:xfrm>
          <a:prstGeom prst="rect">
            <a:avLst/>
          </a:prstGeom>
          <a:noFill/>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4038" y="4560259"/>
            <a:ext cx="1005143" cy="1005143"/>
          </a:xfrm>
          <a:prstGeom prst="rect">
            <a:avLst/>
          </a:prstGeom>
        </p:spPr>
      </p:pic>
      <p:sp>
        <p:nvSpPr>
          <p:cNvPr id="11" name="标题 1"/>
          <p:cNvSpPr txBox="1">
            <a:spLocks/>
          </p:cNvSpPr>
          <p:nvPr/>
        </p:nvSpPr>
        <p:spPr>
          <a:xfrm>
            <a:off x="0" y="929656"/>
            <a:ext cx="12192000" cy="193395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600" b="1" dirty="0">
                <a:latin typeface="Times New Roman" pitchFamily="18" charset="0"/>
                <a:ea typeface="+mn-ea"/>
                <a:cs typeface="Times New Roman" pitchFamily="18" charset="0"/>
              </a:rPr>
              <a:t>Thanks </a:t>
            </a:r>
            <a:r>
              <a:rPr lang="en-US" altLang="zh-CN" sz="6600" b="1" dirty="0" smtClean="0">
                <a:latin typeface="Times New Roman" pitchFamily="18" charset="0"/>
                <a:ea typeface="+mn-ea"/>
                <a:cs typeface="Times New Roman" pitchFamily="18" charset="0"/>
              </a:rPr>
              <a:t>for your attention!</a:t>
            </a:r>
            <a:endParaRPr lang="en-US" altLang="zh-CN" sz="6600" b="1" dirty="0">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18081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Skills &amp; Awards</a:t>
            </a:r>
          </a:p>
        </p:txBody>
      </p:sp>
      <p:sp>
        <p:nvSpPr>
          <p:cNvPr id="8" name="文本框 7"/>
          <p:cNvSpPr txBox="1"/>
          <p:nvPr/>
        </p:nvSpPr>
        <p:spPr>
          <a:xfrm>
            <a:off x="414307" y="1273629"/>
            <a:ext cx="11234768" cy="5370701"/>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Professional skills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Coding: C/C</a:t>
            </a:r>
            <a:r>
              <a:rPr lang="en-US" altLang="zh-CN" sz="2000" dirty="0">
                <a:latin typeface="Times New Roman" panose="02020603050405020304" pitchFamily="18" charset="0"/>
                <a:cs typeface="Times New Roman" panose="02020603050405020304" pitchFamily="18" charset="0"/>
              </a:rPr>
              <a:t>++, Matlab, Python, etc.</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Computer graphics: OpenGL</a:t>
            </a:r>
            <a:r>
              <a:rPr lang="en-US" altLang="zh-CN" sz="2000" dirty="0">
                <a:latin typeface="Times New Roman" panose="02020603050405020304" pitchFamily="18" charset="0"/>
                <a:cs typeface="Times New Roman" panose="02020603050405020304" pitchFamily="18" charset="0"/>
              </a:rPr>
              <a:t>, GLSL, etc.</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Geometry </a:t>
            </a:r>
            <a:r>
              <a:rPr lang="en-US" altLang="zh-CN" sz="2000" dirty="0">
                <a:latin typeface="Times New Roman" panose="02020603050405020304" pitchFamily="18" charset="0"/>
                <a:cs typeface="Times New Roman" panose="02020603050405020304" pitchFamily="18" charset="0"/>
              </a:rPr>
              <a:t>processing and shape </a:t>
            </a:r>
            <a:r>
              <a:rPr lang="en-US" altLang="zh-CN" sz="2000" dirty="0" smtClean="0">
                <a:latin typeface="Times New Roman" panose="02020603050405020304" pitchFamily="18" charset="0"/>
                <a:cs typeface="Times New Roman" panose="02020603050405020304" pitchFamily="18" charset="0"/>
              </a:rPr>
              <a:t>analysis: shape </a:t>
            </a:r>
            <a:r>
              <a:rPr lang="en-US" altLang="zh-CN" sz="2000" dirty="0">
                <a:latin typeface="Times New Roman" panose="02020603050405020304" pitchFamily="18" charset="0"/>
                <a:cs typeface="Times New Roman" panose="02020603050405020304" pitchFamily="18" charset="0"/>
              </a:rPr>
              <a:t>descriptors and deformations</a:t>
            </a: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a:t>
            </a:r>
            <a:r>
              <a:rPr lang="en-US" altLang="zh-CN" sz="2000" dirty="0" smtClean="0">
                <a:latin typeface="Times New Roman" panose="02020603050405020304" pitchFamily="18" charset="0"/>
                <a:cs typeface="Times New Roman" panose="02020603050405020304" pitchFamily="18" charset="0"/>
              </a:rPr>
              <a:t>arallel computing: CUDA </a:t>
            </a:r>
            <a:r>
              <a:rPr lang="en-US" altLang="zh-CN" sz="2000" dirty="0">
                <a:latin typeface="Times New Roman" panose="02020603050405020304" pitchFamily="18" charset="0"/>
                <a:cs typeface="Times New Roman" panose="02020603050405020304" pitchFamily="18" charset="0"/>
              </a:rPr>
              <a:t>and OpenMP</a:t>
            </a: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a:t>
            </a:r>
            <a:r>
              <a:rPr lang="en-US" altLang="zh-CN" sz="2000" dirty="0" smtClean="0">
                <a:latin typeface="Times New Roman" panose="02020603050405020304" pitchFamily="18" charset="0"/>
                <a:cs typeface="Times New Roman" panose="02020603050405020304" pitchFamily="18" charset="0"/>
              </a:rPr>
              <a:t>achine learning: SVM</a:t>
            </a:r>
            <a:r>
              <a:rPr lang="en-US" altLang="zh-CN" sz="2000" dirty="0">
                <a:latin typeface="Times New Roman" panose="02020603050405020304" pitchFamily="18" charset="0"/>
                <a:cs typeface="Times New Roman" panose="02020603050405020304" pitchFamily="18" charset="0"/>
              </a:rPr>
              <a:t>, decision trees, neural networks, etc.</a:t>
            </a: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a:t>
            </a:r>
            <a:r>
              <a:rPr lang="en-US" altLang="zh-CN" sz="2000" dirty="0" smtClean="0">
                <a:latin typeface="Times New Roman" panose="02020603050405020304" pitchFamily="18" charset="0"/>
                <a:cs typeface="Times New Roman" panose="02020603050405020304" pitchFamily="18" charset="0"/>
              </a:rPr>
              <a:t>lgorithms implementation </a:t>
            </a:r>
            <a:r>
              <a:rPr lang="en-US" altLang="zh-CN" sz="2000" dirty="0">
                <a:latin typeface="Times New Roman" panose="02020603050405020304" pitchFamily="18" charset="0"/>
                <a:cs typeface="Times New Roman" panose="02020603050405020304" pitchFamily="18" charset="0"/>
              </a:rPr>
              <a:t>and academic </a:t>
            </a:r>
            <a:r>
              <a:rPr lang="en-US" altLang="zh-CN" sz="2000" dirty="0" smtClean="0">
                <a:latin typeface="Times New Roman" panose="02020603050405020304" pitchFamily="18" charset="0"/>
                <a:cs typeface="Times New Roman" panose="02020603050405020304" pitchFamily="18" charset="0"/>
              </a:rPr>
              <a:t>writing</a:t>
            </a:r>
          </a:p>
          <a:p>
            <a:pPr marL="342900" indent="-342900">
              <a:spcBef>
                <a:spcPts val="24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Awards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Excellent </a:t>
            </a:r>
            <a:r>
              <a:rPr lang="en-US" altLang="zh-CN" sz="2000" dirty="0">
                <a:latin typeface="Times New Roman" panose="02020603050405020304" pitchFamily="18" charset="0"/>
                <a:cs typeface="Times New Roman" panose="02020603050405020304" pitchFamily="18" charset="0"/>
              </a:rPr>
              <a:t>New Student </a:t>
            </a:r>
            <a:r>
              <a:rPr lang="en-US" altLang="zh-CN" sz="2000" dirty="0" smtClean="0">
                <a:latin typeface="Times New Roman" panose="02020603050405020304" pitchFamily="18" charset="0"/>
                <a:cs typeface="Times New Roman" panose="02020603050405020304" pitchFamily="18" charset="0"/>
              </a:rPr>
              <a:t>Award						Sept</a:t>
            </a:r>
            <a:r>
              <a:rPr lang="en-US" altLang="zh-CN" sz="2000" dirty="0">
                <a:latin typeface="Times New Roman" panose="02020603050405020304" pitchFamily="18" charset="0"/>
                <a:cs typeface="Times New Roman" panose="02020603050405020304" pitchFamily="18" charset="0"/>
              </a:rPr>
              <a:t>. 2008</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Excellent </a:t>
            </a:r>
            <a:r>
              <a:rPr lang="en-US" altLang="zh-CN" sz="2000" dirty="0">
                <a:latin typeface="Times New Roman" panose="02020603050405020304" pitchFamily="18" charset="0"/>
                <a:cs typeface="Times New Roman" panose="02020603050405020304" pitchFamily="18" charset="0"/>
              </a:rPr>
              <a:t>Student Award </a:t>
            </a:r>
            <a:r>
              <a:rPr lang="en-US" altLang="zh-CN" sz="2000" dirty="0" smtClean="0">
                <a:latin typeface="Times New Roman" panose="02020603050405020304" pitchFamily="18" charset="0"/>
                <a:cs typeface="Times New Roman" panose="02020603050405020304" pitchFamily="18" charset="0"/>
              </a:rPr>
              <a:t>							Sept</a:t>
            </a:r>
            <a:r>
              <a:rPr lang="en-US" altLang="zh-CN" sz="2000" dirty="0">
                <a:latin typeface="Times New Roman" panose="02020603050405020304" pitchFamily="18" charset="0"/>
                <a:cs typeface="Times New Roman" panose="02020603050405020304" pitchFamily="18" charset="0"/>
              </a:rPr>
              <a:t>. 2009</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Outstanding </a:t>
            </a:r>
            <a:r>
              <a:rPr lang="en-US" altLang="zh-CN" sz="2000" dirty="0">
                <a:latin typeface="Times New Roman" panose="02020603050405020304" pitchFamily="18" charset="0"/>
                <a:cs typeface="Times New Roman" panose="02020603050405020304" pitchFamily="18" charset="0"/>
              </a:rPr>
              <a:t>Graduate Award </a:t>
            </a:r>
            <a:r>
              <a:rPr lang="en-US" altLang="zh-CN" sz="2000" dirty="0" smtClean="0">
                <a:latin typeface="Times New Roman" panose="02020603050405020304" pitchFamily="18" charset="0"/>
                <a:cs typeface="Times New Roman" panose="02020603050405020304" pitchFamily="18" charset="0"/>
              </a:rPr>
              <a:t>						Jun</a:t>
            </a:r>
            <a:r>
              <a:rPr lang="en-US" altLang="zh-CN" sz="2000" dirty="0">
                <a:latin typeface="Times New Roman" panose="02020603050405020304" pitchFamily="18" charset="0"/>
                <a:cs typeface="Times New Roman" panose="02020603050405020304" pitchFamily="18" charset="0"/>
              </a:rPr>
              <a:t>. 2012</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National </a:t>
            </a:r>
            <a:r>
              <a:rPr lang="en-US" altLang="zh-CN" sz="2000" dirty="0">
                <a:latin typeface="Times New Roman" panose="02020603050405020304" pitchFamily="18" charset="0"/>
                <a:cs typeface="Times New Roman" panose="02020603050405020304" pitchFamily="18" charset="0"/>
              </a:rPr>
              <a:t>Graduate Scholarship </a:t>
            </a:r>
            <a:r>
              <a:rPr lang="en-US" altLang="zh-CN" sz="2000" dirty="0" smtClean="0">
                <a:latin typeface="Times New Roman" panose="02020603050405020304" pitchFamily="18" charset="0"/>
                <a:cs typeface="Times New Roman" panose="02020603050405020304" pitchFamily="18" charset="0"/>
              </a:rPr>
              <a:t>						Oct</a:t>
            </a:r>
            <a:r>
              <a:rPr lang="en-US" altLang="zh-CN" sz="2000" dirty="0">
                <a:latin typeface="Times New Roman" panose="02020603050405020304" pitchFamily="18" charset="0"/>
                <a:cs typeface="Times New Roman" panose="02020603050405020304" pitchFamily="18" charset="0"/>
              </a:rPr>
              <a:t>. 2016</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Excellent </a:t>
            </a:r>
            <a:r>
              <a:rPr lang="en-US" altLang="zh-CN" sz="2000" dirty="0">
                <a:latin typeface="Times New Roman" panose="02020603050405020304" pitchFamily="18" charset="0"/>
                <a:cs typeface="Times New Roman" panose="02020603050405020304" pitchFamily="18" charset="0"/>
              </a:rPr>
              <a:t>Foundation of BUAA for PhD students </a:t>
            </a:r>
            <a:r>
              <a:rPr lang="en-US" altLang="zh-CN" sz="2000" dirty="0" smtClean="0">
                <a:latin typeface="Times New Roman" panose="02020603050405020304" pitchFamily="18" charset="0"/>
                <a:cs typeface="Times New Roman" panose="02020603050405020304" pitchFamily="18" charset="0"/>
              </a:rPr>
              <a:t>				May </a:t>
            </a:r>
            <a:r>
              <a:rPr lang="en-US" altLang="zh-CN" sz="2000" dirty="0">
                <a:latin typeface="Times New Roman" panose="02020603050405020304" pitchFamily="18" charset="0"/>
                <a:cs typeface="Times New Roman" panose="02020603050405020304" pitchFamily="18" charset="0"/>
              </a:rPr>
              <a:t>2017</a:t>
            </a:r>
            <a:endParaRPr lang="zh-CN" altLang="en-US" dirty="0"/>
          </a:p>
        </p:txBody>
      </p:sp>
    </p:spTree>
    <p:extLst>
      <p:ext uri="{BB962C8B-B14F-4D97-AF65-F5344CB8AC3E}">
        <p14:creationId xmlns:p14="http://schemas.microsoft.com/office/powerpoint/2010/main" val="33395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307" y="1273629"/>
            <a:ext cx="10791824" cy="33547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Education Background</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Skills &amp; Awards</a:t>
            </a:r>
          </a:p>
          <a:p>
            <a:pPr marL="342900" indent="-342900">
              <a:spcBef>
                <a:spcPts val="2400"/>
              </a:spcBef>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Project </a:t>
            </a:r>
            <a:r>
              <a:rPr lang="en-US" altLang="zh-CN" sz="2400" b="1" dirty="0" smtClean="0">
                <a:solidFill>
                  <a:srgbClr val="FF0000"/>
                </a:solidFill>
                <a:latin typeface="Times New Roman" panose="02020603050405020304" pitchFamily="18" charset="0"/>
                <a:cs typeface="Times New Roman" panose="02020603050405020304" pitchFamily="18" charset="0"/>
              </a:rPr>
              <a:t>Experience</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Work Overview</a:t>
            </a:r>
            <a:endParaRPr lang="en-US" altLang="zh-CN" sz="2400" b="1" dirty="0">
              <a:latin typeface="Times New Roman" panose="02020603050405020304" pitchFamily="18" charset="0"/>
              <a:cs typeface="Times New Roman" panose="02020603050405020304" pitchFamily="18" charset="0"/>
            </a:endParaRPr>
          </a:p>
          <a:p>
            <a:pPr marL="342900" indent="-342900">
              <a:spcBef>
                <a:spcPts val="2400"/>
              </a:spcBef>
              <a:buFont typeface="Wingdings" panose="05000000000000000000" pitchFamily="2" charset="2"/>
              <a:buChar char="n"/>
            </a:pP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Overview</a:t>
            </a:r>
          </a:p>
        </p:txBody>
      </p:sp>
    </p:spTree>
    <p:extLst>
      <p:ext uri="{BB962C8B-B14F-4D97-AF65-F5344CB8AC3E}">
        <p14:creationId xmlns:p14="http://schemas.microsoft.com/office/powerpoint/2010/main" val="286993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Project </a:t>
            </a:r>
            <a:r>
              <a:rPr lang="en-US" altLang="zh-CN" sz="4000" b="1" dirty="0">
                <a:solidFill>
                  <a:schemeClr val="tx1"/>
                </a:solidFill>
                <a:latin typeface="Times New Roman" pitchFamily="18" charset="0"/>
                <a:cs typeface="Times New Roman" pitchFamily="18" charset="0"/>
              </a:rPr>
              <a:t>E</a:t>
            </a:r>
            <a:r>
              <a:rPr lang="en-US" altLang="zh-CN" sz="4000" b="1" dirty="0" smtClean="0">
                <a:solidFill>
                  <a:schemeClr val="tx1"/>
                </a:solidFill>
                <a:latin typeface="Times New Roman" pitchFamily="18" charset="0"/>
                <a:cs typeface="Times New Roman" pitchFamily="18" charset="0"/>
              </a:rPr>
              <a:t>xperience</a:t>
            </a:r>
          </a:p>
        </p:txBody>
      </p:sp>
      <p:sp>
        <p:nvSpPr>
          <p:cNvPr id="8" name="文本框 7"/>
          <p:cNvSpPr txBox="1"/>
          <p:nvPr/>
        </p:nvSpPr>
        <p:spPr>
          <a:xfrm>
            <a:off x="414307" y="1273629"/>
            <a:ext cx="11234768" cy="4985980"/>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Data Modeling and Interactive Virtual Surgery of Digital Human Organs</a:t>
            </a:r>
          </a:p>
          <a:p>
            <a:pPr marL="742950" lvl="1" indent="-285750">
              <a:spcBef>
                <a:spcPts val="600"/>
              </a:spcBef>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国家自然科学基金委重大</a:t>
            </a:r>
            <a:r>
              <a:rPr lang="zh-CN" altLang="en-US" sz="2000" dirty="0" smtClean="0">
                <a:latin typeface="Times New Roman" panose="02020603050405020304" pitchFamily="18" charset="0"/>
                <a:cs typeface="Times New Roman" panose="02020603050405020304" pitchFamily="18" charset="0"/>
              </a:rPr>
              <a:t>项目，“可</a:t>
            </a:r>
            <a:r>
              <a:rPr lang="zh-CN" altLang="en-US" sz="2000" dirty="0">
                <a:latin typeface="Times New Roman" panose="02020603050405020304" pitchFamily="18" charset="0"/>
                <a:cs typeface="Times New Roman" panose="02020603050405020304" pitchFamily="18" charset="0"/>
              </a:rPr>
              <a:t>交互人体器官数字模型及虚拟手术</a:t>
            </a:r>
            <a:r>
              <a:rPr lang="zh-CN" altLang="en-US" sz="2000" dirty="0" smtClean="0">
                <a:latin typeface="Times New Roman" panose="02020603050405020304" pitchFamily="18" charset="0"/>
                <a:cs typeface="Times New Roman" panose="02020603050405020304" pitchFamily="18" charset="0"/>
              </a:rPr>
              <a:t>研究</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PI: Prof. Hong Qin (</a:t>
            </a:r>
            <a:r>
              <a:rPr lang="zh-CN" altLang="en-US" sz="2000" dirty="0">
                <a:latin typeface="Times New Roman" panose="02020603050405020304" pitchFamily="18" charset="0"/>
                <a:cs typeface="Times New Roman" panose="02020603050405020304" pitchFamily="18" charset="0"/>
              </a:rPr>
              <a:t>秦洪 教授</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Project </a:t>
            </a:r>
            <a:r>
              <a:rPr lang="en-US" altLang="zh-CN" sz="2000" dirty="0" smtClean="0">
                <a:latin typeface="Times New Roman" panose="02020603050405020304" pitchFamily="18" charset="0"/>
                <a:cs typeface="Times New Roman" panose="02020603050405020304" pitchFamily="18" charset="0"/>
              </a:rPr>
              <a:t>proposals and reports, demos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Developing </a:t>
            </a:r>
            <a:r>
              <a:rPr lang="en-US" altLang="zh-CN" sz="2000" dirty="0">
                <a:latin typeface="Times New Roman" panose="02020603050405020304" pitchFamily="18" charset="0"/>
                <a:cs typeface="Times New Roman" panose="02020603050405020304" pitchFamily="18" charset="0"/>
              </a:rPr>
              <a:t>virtual surgery prototype </a:t>
            </a:r>
            <a:r>
              <a:rPr lang="en-US" altLang="zh-CN" sz="2000" dirty="0" smtClean="0">
                <a:latin typeface="Times New Roman" panose="02020603050405020304" pitchFamily="18" charset="0"/>
                <a:cs typeface="Times New Roman" panose="02020603050405020304" pitchFamily="18" charset="0"/>
              </a:rPr>
              <a:t>system and other related techniques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Percutaneous </a:t>
            </a:r>
            <a:r>
              <a:rPr lang="en-US" altLang="zh-CN" sz="2000" dirty="0">
                <a:latin typeface="Times New Roman" panose="02020603050405020304" pitchFamily="18" charset="0"/>
                <a:cs typeface="Times New Roman" panose="02020603050405020304" pitchFamily="18" charset="0"/>
              </a:rPr>
              <a:t>Coronary Intervention (PCI) surgery simulator for </a:t>
            </a:r>
            <a:r>
              <a:rPr lang="en-US" altLang="zh-CN" sz="2000" dirty="0" smtClean="0">
                <a:latin typeface="Times New Roman" panose="02020603050405020304" pitchFamily="18" charset="0"/>
                <a:cs typeface="Times New Roman" panose="02020603050405020304" pitchFamily="18" charset="0"/>
              </a:rPr>
              <a:t>surgery training </a:t>
            </a:r>
            <a:r>
              <a:rPr lang="en-US" altLang="zh-CN" sz="2000" dirty="0">
                <a:latin typeface="Times New Roman" panose="02020603050405020304" pitchFamily="18" charset="0"/>
                <a:cs typeface="Times New Roman" panose="02020603050405020304" pitchFamily="18" charset="0"/>
              </a:rPr>
              <a:t>and </a:t>
            </a:r>
            <a:r>
              <a:rPr lang="en-US" altLang="zh-CN" sz="2000" dirty="0" smtClean="0">
                <a:latin typeface="Times New Roman" panose="02020603050405020304" pitchFamily="18" charset="0"/>
                <a:cs typeface="Times New Roman" panose="02020603050405020304" pitchFamily="18" charset="0"/>
              </a:rPr>
              <a:t>rehearsing</a:t>
            </a:r>
          </a:p>
          <a:p>
            <a:pPr marL="342900" indent="-342900">
              <a:spcBef>
                <a:spcPts val="2400"/>
              </a:spcBef>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Visual Model and Environment Construction </a:t>
            </a:r>
            <a:r>
              <a:rPr lang="en-US" altLang="zh-CN" sz="2400" dirty="0" smtClean="0">
                <a:latin typeface="Times New Roman" panose="02020603050405020304" pitchFamily="18" charset="0"/>
                <a:cs typeface="Times New Roman" panose="02020603050405020304" pitchFamily="18" charset="0"/>
              </a:rPr>
              <a:t>and </a:t>
            </a:r>
            <a:r>
              <a:rPr lang="en-US" altLang="zh-CN" sz="2400" dirty="0">
                <a:latin typeface="Times New Roman" panose="02020603050405020304" pitchFamily="18" charset="0"/>
                <a:cs typeface="Times New Roman" panose="02020603050405020304" pitchFamily="18" charset="0"/>
              </a:rPr>
              <a:t>Its Dynamic </a:t>
            </a:r>
            <a:r>
              <a:rPr lang="en-US" altLang="zh-CN" sz="2400" dirty="0" smtClean="0">
                <a:latin typeface="Times New Roman" panose="02020603050405020304" pitchFamily="18" charset="0"/>
                <a:cs typeface="Times New Roman" panose="02020603050405020304" pitchFamily="18" charset="0"/>
              </a:rPr>
              <a:t>Simulation</a:t>
            </a:r>
          </a:p>
          <a:p>
            <a:pPr marL="742950" lvl="1" indent="-285750">
              <a:spcBef>
                <a:spcPts val="600"/>
              </a:spcBef>
              <a:buFont typeface="Arial" panose="020B0604020202020204" pitchFamily="34" charset="0"/>
              <a:buChar char="•"/>
            </a:pPr>
            <a:r>
              <a:rPr lang="zh-CN" altLang="en-US" sz="2000" dirty="0" smtClean="0">
                <a:latin typeface="Times New Roman" panose="02020603050405020304" pitchFamily="18" charset="0"/>
                <a:cs typeface="Times New Roman" panose="02020603050405020304" pitchFamily="18" charset="0"/>
              </a:rPr>
              <a:t>国家自然科学基金委重点领域项目，“基于多源数据的可视模型与环境构建及其动态仿真”</a:t>
            </a:r>
            <a:endParaRPr lang="en-US" altLang="zh-CN" sz="2000" dirty="0" smtClean="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PI: Prof. </a:t>
            </a:r>
            <a:r>
              <a:rPr lang="en-US" altLang="zh-CN" sz="2000" dirty="0" err="1">
                <a:latin typeface="Times New Roman" panose="02020603050405020304" pitchFamily="18" charset="0"/>
                <a:cs typeface="Times New Roman" panose="02020603050405020304" pitchFamily="18" charset="0"/>
              </a:rPr>
              <a:t>Qinping</a:t>
            </a:r>
            <a:r>
              <a:rPr lang="en-US" altLang="zh-CN" sz="2000" dirty="0">
                <a:latin typeface="Times New Roman" panose="02020603050405020304" pitchFamily="18" charset="0"/>
                <a:cs typeface="Times New Roman" panose="02020603050405020304" pitchFamily="18" charset="0"/>
              </a:rPr>
              <a:t> Zhao (</a:t>
            </a:r>
            <a:r>
              <a:rPr lang="zh-CN" altLang="en-US" sz="2000" dirty="0">
                <a:latin typeface="Times New Roman" panose="02020603050405020304" pitchFamily="18" charset="0"/>
                <a:cs typeface="Times New Roman" panose="02020603050405020304" pitchFamily="18" charset="0"/>
              </a:rPr>
              <a:t>赵沁平 院士</a:t>
            </a:r>
            <a:r>
              <a:rPr lang="en-US" altLang="zh-CN" sz="2000" dirty="0">
                <a:latin typeface="Times New Roman" panose="02020603050405020304" pitchFamily="18" charset="0"/>
                <a:cs typeface="Times New Roman" panose="02020603050405020304" pitchFamily="18" charset="0"/>
              </a:rPr>
              <a:t>) &amp; Prof. Aimin Hao (</a:t>
            </a:r>
            <a:r>
              <a:rPr lang="zh-CN" altLang="en-US" sz="2000" dirty="0">
                <a:latin typeface="Times New Roman" panose="02020603050405020304" pitchFamily="18" charset="0"/>
                <a:cs typeface="Times New Roman" panose="02020603050405020304" pitchFamily="18" charset="0"/>
              </a:rPr>
              <a:t>郝爱民 教授</a:t>
            </a:r>
            <a:r>
              <a:rPr lang="en-US" altLang="zh-CN"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Project </a:t>
            </a:r>
            <a:r>
              <a:rPr lang="en-US" altLang="zh-CN" sz="2000" dirty="0">
                <a:latin typeface="Times New Roman" panose="02020603050405020304" pitchFamily="18" charset="0"/>
                <a:cs typeface="Times New Roman" panose="02020603050405020304" pitchFamily="18" charset="0"/>
              </a:rPr>
              <a:t>proposals and </a:t>
            </a:r>
            <a:r>
              <a:rPr lang="en-US" altLang="zh-CN" sz="2000" dirty="0" smtClean="0">
                <a:latin typeface="Times New Roman" panose="02020603050405020304" pitchFamily="18" charset="0"/>
                <a:cs typeface="Times New Roman" panose="02020603050405020304" pitchFamily="18" charset="0"/>
              </a:rPr>
              <a:t>reports, demos</a:t>
            </a:r>
            <a:endParaRPr lang="en-US" altLang="zh-CN" sz="2000" dirty="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3D model analysis and processing</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Support other multi-source data applications related 3D models</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59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Project </a:t>
            </a:r>
            <a:r>
              <a:rPr lang="en-US" altLang="zh-CN" sz="4000" b="1" dirty="0">
                <a:solidFill>
                  <a:schemeClr val="tx1"/>
                </a:solidFill>
                <a:latin typeface="Times New Roman" pitchFamily="18" charset="0"/>
                <a:cs typeface="Times New Roman" pitchFamily="18" charset="0"/>
              </a:rPr>
              <a:t>E</a:t>
            </a:r>
            <a:r>
              <a:rPr lang="en-US" altLang="zh-CN" sz="4000" b="1" dirty="0" smtClean="0">
                <a:solidFill>
                  <a:schemeClr val="tx1"/>
                </a:solidFill>
                <a:latin typeface="Times New Roman" pitchFamily="18" charset="0"/>
                <a:cs typeface="Times New Roman" pitchFamily="18" charset="0"/>
              </a:rPr>
              <a:t>xperience</a:t>
            </a:r>
          </a:p>
        </p:txBody>
      </p:sp>
      <p:sp>
        <p:nvSpPr>
          <p:cNvPr id="43" name="文本框 42"/>
          <p:cNvSpPr txBox="1"/>
          <p:nvPr/>
        </p:nvSpPr>
        <p:spPr>
          <a:xfrm>
            <a:off x="752288" y="1569233"/>
            <a:ext cx="823943"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2012</a:t>
            </a:r>
            <a:endParaRPr lang="zh-CN" altLang="en-US" sz="2000" dirty="0">
              <a:latin typeface="Times New Roman" panose="02020603050405020304" pitchFamily="18" charset="0"/>
              <a:cs typeface="Times New Roman" panose="02020603050405020304" pitchFamily="18" charset="0"/>
            </a:endParaRPr>
          </a:p>
        </p:txBody>
      </p:sp>
      <p:sp>
        <p:nvSpPr>
          <p:cNvPr id="44" name="文本框 43"/>
          <p:cNvSpPr txBox="1"/>
          <p:nvPr/>
        </p:nvSpPr>
        <p:spPr>
          <a:xfrm>
            <a:off x="752287" y="2293133"/>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2013</a:t>
            </a:r>
            <a:endParaRPr lang="zh-CN" altLang="en-US" sz="2400" dirty="0">
              <a:latin typeface="Times New Roman" panose="02020603050405020304" pitchFamily="18" charset="0"/>
              <a:cs typeface="Times New Roman" panose="02020603050405020304" pitchFamily="18" charset="0"/>
            </a:endParaRPr>
          </a:p>
        </p:txBody>
      </p:sp>
      <p:sp>
        <p:nvSpPr>
          <p:cNvPr id="45" name="文本框 44"/>
          <p:cNvSpPr txBox="1"/>
          <p:nvPr/>
        </p:nvSpPr>
        <p:spPr>
          <a:xfrm>
            <a:off x="752287" y="3017033"/>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2014</a:t>
            </a:r>
            <a:endParaRPr lang="zh-CN" altLang="en-US" sz="2400" dirty="0">
              <a:latin typeface="Times New Roman" panose="02020603050405020304" pitchFamily="18" charset="0"/>
              <a:cs typeface="Times New Roman" panose="02020603050405020304" pitchFamily="18" charset="0"/>
            </a:endParaRPr>
          </a:p>
        </p:txBody>
      </p:sp>
      <p:sp>
        <p:nvSpPr>
          <p:cNvPr id="46" name="文本框 45"/>
          <p:cNvSpPr txBox="1"/>
          <p:nvPr/>
        </p:nvSpPr>
        <p:spPr>
          <a:xfrm>
            <a:off x="752287" y="3740933"/>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2015</a:t>
            </a:r>
            <a:endParaRPr lang="zh-CN" altLang="en-US" dirty="0">
              <a:latin typeface="Times New Roman" panose="02020603050405020304" pitchFamily="18" charset="0"/>
              <a:cs typeface="Times New Roman" panose="02020603050405020304" pitchFamily="18" charset="0"/>
            </a:endParaRPr>
          </a:p>
        </p:txBody>
      </p:sp>
      <p:sp>
        <p:nvSpPr>
          <p:cNvPr id="47" name="文本框 46"/>
          <p:cNvSpPr txBox="1"/>
          <p:nvPr/>
        </p:nvSpPr>
        <p:spPr>
          <a:xfrm>
            <a:off x="752287" y="4464833"/>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2016</a:t>
            </a:r>
            <a:endParaRPr lang="zh-CN" altLang="en-US" sz="2400" dirty="0">
              <a:latin typeface="Times New Roman" panose="02020603050405020304" pitchFamily="18" charset="0"/>
              <a:cs typeface="Times New Roman" panose="02020603050405020304" pitchFamily="18" charset="0"/>
            </a:endParaRPr>
          </a:p>
        </p:txBody>
      </p:sp>
      <p:sp>
        <p:nvSpPr>
          <p:cNvPr id="48" name="文本框 47"/>
          <p:cNvSpPr txBox="1"/>
          <p:nvPr/>
        </p:nvSpPr>
        <p:spPr>
          <a:xfrm>
            <a:off x="752286" y="5849091"/>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now</a:t>
            </a:r>
            <a:endParaRPr lang="zh-CN" altLang="en-US" dirty="0">
              <a:latin typeface="Times New Roman" panose="02020603050405020304" pitchFamily="18" charset="0"/>
              <a:cs typeface="Times New Roman" panose="02020603050405020304" pitchFamily="18" charset="0"/>
            </a:endParaRPr>
          </a:p>
        </p:txBody>
      </p:sp>
      <p:sp>
        <p:nvSpPr>
          <p:cNvPr id="49" name="文本框 48"/>
          <p:cNvSpPr txBox="1"/>
          <p:nvPr/>
        </p:nvSpPr>
        <p:spPr>
          <a:xfrm>
            <a:off x="1614023" y="1598840"/>
            <a:ext cx="5419725" cy="461665"/>
          </a:xfrm>
          <a:prstGeom prst="rect">
            <a:avLst/>
          </a:prstGeom>
          <a:noFill/>
        </p:spPr>
        <p:txBody>
          <a:bodyPr wrap="square" rtlCol="0">
            <a:spAutoFit/>
          </a:bodyPr>
          <a:lstStyle/>
          <a:p>
            <a:pPr lvl="1">
              <a:spcBef>
                <a:spcPts val="600"/>
              </a:spcBef>
            </a:pPr>
            <a:r>
              <a:rPr lang="en-US" altLang="zh-CN" sz="2400" dirty="0" smtClean="0">
                <a:latin typeface="Times New Roman" panose="02020603050405020304" pitchFamily="18" charset="0"/>
                <a:cs typeface="Times New Roman" panose="02020603050405020304" pitchFamily="18" charset="0"/>
              </a:rPr>
              <a:t>Real-time f</a:t>
            </a:r>
            <a:r>
              <a:rPr lang="en-US" altLang="zh-CN" sz="2400" dirty="0" smtClean="0">
                <a:latin typeface="Times New Roman" panose="02020603050405020304" pitchFamily="18" charset="0"/>
                <a:cs typeface="Times New Roman" panose="02020603050405020304" pitchFamily="18" charset="0"/>
              </a:rPr>
              <a:t>luid </a:t>
            </a:r>
            <a:r>
              <a:rPr lang="en-US" altLang="zh-CN" sz="2400" dirty="0">
                <a:latin typeface="Times New Roman" panose="02020603050405020304" pitchFamily="18" charset="0"/>
                <a:cs typeface="Times New Roman" panose="02020603050405020304" pitchFamily="18" charset="0"/>
              </a:rPr>
              <a:t>s</a:t>
            </a:r>
            <a:r>
              <a:rPr lang="en-US" altLang="zh-CN" sz="2400" dirty="0" smtClean="0">
                <a:latin typeface="Times New Roman" panose="02020603050405020304" pitchFamily="18" charset="0"/>
                <a:cs typeface="Times New Roman" panose="02020603050405020304" pitchFamily="18" charset="0"/>
              </a:rPr>
              <a:t>imulation </a:t>
            </a:r>
            <a:r>
              <a:rPr lang="en-US" altLang="zh-CN" sz="2400" dirty="0">
                <a:latin typeface="Times New Roman" panose="02020603050405020304" pitchFamily="18" charset="0"/>
                <a:cs typeface="Times New Roman" panose="02020603050405020304" pitchFamily="18" charset="0"/>
              </a:rPr>
              <a:t>&amp; </a:t>
            </a:r>
            <a:r>
              <a:rPr lang="en-US" altLang="zh-CN" sz="2400" dirty="0" smtClean="0">
                <a:latin typeface="Times New Roman" panose="02020603050405020304" pitchFamily="18" charset="0"/>
                <a:cs typeface="Times New Roman" panose="02020603050405020304" pitchFamily="18" charset="0"/>
              </a:rPr>
              <a:t>rendering</a:t>
            </a:r>
            <a:endParaRPr lang="zh-CN" altLang="en-US" sz="2400" dirty="0">
              <a:latin typeface="Times New Roman" panose="02020603050405020304" pitchFamily="18" charset="0"/>
              <a:cs typeface="Times New Roman" panose="02020603050405020304" pitchFamily="18" charset="0"/>
            </a:endParaRPr>
          </a:p>
        </p:txBody>
      </p:sp>
      <p:sp>
        <p:nvSpPr>
          <p:cNvPr id="50" name="文本框 49"/>
          <p:cNvSpPr txBox="1"/>
          <p:nvPr/>
        </p:nvSpPr>
        <p:spPr>
          <a:xfrm>
            <a:off x="1614023" y="2307976"/>
            <a:ext cx="5419725" cy="461665"/>
          </a:xfrm>
          <a:prstGeom prst="rect">
            <a:avLst/>
          </a:prstGeom>
          <a:noFill/>
        </p:spPr>
        <p:txBody>
          <a:bodyPr wrap="square" rtlCol="0">
            <a:spAutoFit/>
          </a:bodyPr>
          <a:lstStyle/>
          <a:p>
            <a:pPr lvl="1">
              <a:spcBef>
                <a:spcPts val="600"/>
              </a:spcBef>
            </a:pPr>
            <a:r>
              <a:rPr lang="en-US" altLang="zh-CN" sz="2400" dirty="0">
                <a:latin typeface="Times New Roman" panose="02020603050405020304" pitchFamily="18" charset="0"/>
                <a:cs typeface="Times New Roman" panose="02020603050405020304" pitchFamily="18" charset="0"/>
              </a:rPr>
              <a:t>Virtual surgery simulation</a:t>
            </a:r>
            <a:endParaRPr lang="zh-CN" altLang="en-US" sz="2400" dirty="0">
              <a:latin typeface="Times New Roman" panose="02020603050405020304" pitchFamily="18" charset="0"/>
              <a:cs typeface="Times New Roman" panose="02020603050405020304" pitchFamily="18" charset="0"/>
            </a:endParaRPr>
          </a:p>
        </p:txBody>
      </p:sp>
      <p:sp>
        <p:nvSpPr>
          <p:cNvPr id="51" name="文本框 50"/>
          <p:cNvSpPr txBox="1"/>
          <p:nvPr/>
        </p:nvSpPr>
        <p:spPr>
          <a:xfrm>
            <a:off x="1614023" y="3017112"/>
            <a:ext cx="5419725" cy="461665"/>
          </a:xfrm>
          <a:prstGeom prst="rect">
            <a:avLst/>
          </a:prstGeom>
          <a:noFill/>
        </p:spPr>
        <p:txBody>
          <a:bodyPr wrap="square" rtlCol="0">
            <a:spAutoFit/>
          </a:bodyPr>
          <a:lstStyle/>
          <a:p>
            <a:pPr lvl="1">
              <a:spcBef>
                <a:spcPts val="600"/>
              </a:spcBef>
            </a:pPr>
            <a:r>
              <a:rPr lang="en-US" altLang="zh-CN" sz="2400" dirty="0">
                <a:latin typeface="Times New Roman" panose="02020603050405020304" pitchFamily="18" charset="0"/>
                <a:cs typeface="Times New Roman" panose="02020603050405020304" pitchFamily="18" charset="0"/>
              </a:rPr>
              <a:t>3D </a:t>
            </a:r>
            <a:r>
              <a:rPr lang="en-US" altLang="zh-CN" sz="2400" dirty="0" smtClean="0">
                <a:latin typeface="Times New Roman" panose="02020603050405020304" pitchFamily="18" charset="0"/>
                <a:cs typeface="Times New Roman" panose="02020603050405020304" pitchFamily="18" charset="0"/>
              </a:rPr>
              <a:t>shape interpolation in modal space</a:t>
            </a:r>
            <a:endParaRPr lang="zh-CN" altLang="en-US" sz="2400" dirty="0">
              <a:latin typeface="Times New Roman" panose="02020603050405020304" pitchFamily="18" charset="0"/>
              <a:cs typeface="Times New Roman" panose="02020603050405020304" pitchFamily="18" charset="0"/>
            </a:endParaRPr>
          </a:p>
        </p:txBody>
      </p:sp>
      <p:sp>
        <p:nvSpPr>
          <p:cNvPr id="52" name="文本框 51"/>
          <p:cNvSpPr txBox="1"/>
          <p:nvPr/>
        </p:nvSpPr>
        <p:spPr>
          <a:xfrm>
            <a:off x="1614023" y="3593535"/>
            <a:ext cx="5419725" cy="461665"/>
          </a:xfrm>
          <a:prstGeom prst="rect">
            <a:avLst/>
          </a:prstGeom>
          <a:noFill/>
        </p:spPr>
        <p:txBody>
          <a:bodyPr wrap="square" rtlCol="0">
            <a:spAutoFit/>
          </a:bodyPr>
          <a:lstStyle/>
          <a:p>
            <a:pPr lvl="1">
              <a:spcBef>
                <a:spcPts val="600"/>
              </a:spcBef>
            </a:pPr>
            <a:r>
              <a:rPr lang="en-US" altLang="zh-CN" sz="2400" dirty="0" smtClean="0">
                <a:latin typeface="Times New Roman" panose="02020603050405020304" pitchFamily="18" charset="0"/>
                <a:cs typeface="Times New Roman" panose="02020603050405020304" pitchFamily="18" charset="0"/>
              </a:rPr>
              <a:t>Automatic 3D focal </a:t>
            </a:r>
            <a:r>
              <a:rPr lang="en-US" altLang="zh-CN" sz="2400" dirty="0">
                <a:latin typeface="Times New Roman" panose="02020603050405020304" pitchFamily="18" charset="0"/>
                <a:cs typeface="Times New Roman" panose="02020603050405020304" pitchFamily="18" charset="0"/>
              </a:rPr>
              <a:t>feature extraction</a:t>
            </a:r>
            <a:endParaRPr lang="zh-CN" altLang="en-US" sz="2400" dirty="0">
              <a:latin typeface="Times New Roman" panose="02020603050405020304" pitchFamily="18" charset="0"/>
              <a:cs typeface="Times New Roman" panose="02020603050405020304" pitchFamily="18" charset="0"/>
            </a:endParaRPr>
          </a:p>
        </p:txBody>
      </p:sp>
      <p:sp>
        <p:nvSpPr>
          <p:cNvPr id="53" name="文本框 52"/>
          <p:cNvSpPr txBox="1"/>
          <p:nvPr/>
        </p:nvSpPr>
        <p:spPr>
          <a:xfrm>
            <a:off x="1614023" y="4133757"/>
            <a:ext cx="5972175" cy="461665"/>
          </a:xfrm>
          <a:prstGeom prst="rect">
            <a:avLst/>
          </a:prstGeom>
          <a:noFill/>
        </p:spPr>
        <p:txBody>
          <a:bodyPr wrap="square" rtlCol="0">
            <a:spAutoFit/>
          </a:bodyPr>
          <a:lstStyle/>
          <a:p>
            <a:pPr lvl="1">
              <a:spcBef>
                <a:spcPts val="600"/>
              </a:spcBef>
            </a:pPr>
            <a:r>
              <a:rPr lang="en-US" altLang="zh-CN" sz="2400" dirty="0">
                <a:latin typeface="Times New Roman" panose="02020603050405020304" pitchFamily="18" charset="0"/>
                <a:cs typeface="Times New Roman" panose="02020603050405020304" pitchFamily="18" charset="0"/>
              </a:rPr>
              <a:t>Spline fitting in shape </a:t>
            </a:r>
            <a:r>
              <a:rPr lang="en-US" altLang="zh-CN" sz="2400" dirty="0" smtClean="0">
                <a:latin typeface="Times New Roman" panose="02020603050405020304" pitchFamily="18" charset="0"/>
                <a:cs typeface="Times New Roman" panose="02020603050405020304" pitchFamily="18" charset="0"/>
              </a:rPr>
              <a:t>space</a:t>
            </a:r>
          </a:p>
        </p:txBody>
      </p:sp>
      <p:sp>
        <p:nvSpPr>
          <p:cNvPr id="54" name="右大括号 53"/>
          <p:cNvSpPr/>
          <p:nvPr/>
        </p:nvSpPr>
        <p:spPr>
          <a:xfrm>
            <a:off x="8081497" y="3067049"/>
            <a:ext cx="209550" cy="3143251"/>
          </a:xfrm>
          <a:prstGeom prst="rightBrace">
            <a:avLst>
              <a:gd name="adj1" fmla="val 25641"/>
              <a:gd name="adj2" fmla="val 50528"/>
            </a:avLst>
          </a:prstGeom>
          <a:ln w="158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右大括号 54"/>
          <p:cNvSpPr/>
          <p:nvPr/>
        </p:nvSpPr>
        <p:spPr>
          <a:xfrm>
            <a:off x="8081497" y="1659164"/>
            <a:ext cx="209550" cy="1078469"/>
          </a:xfrm>
          <a:prstGeom prst="rightBrace">
            <a:avLst>
              <a:gd name="adj1" fmla="val 25641"/>
              <a:gd name="adj2" fmla="val 50528"/>
            </a:avLst>
          </a:prstGeom>
          <a:ln w="158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文本框 55"/>
          <p:cNvSpPr txBox="1"/>
          <p:nvPr/>
        </p:nvSpPr>
        <p:spPr>
          <a:xfrm>
            <a:off x="8149098" y="1997775"/>
            <a:ext cx="3433302" cy="461665"/>
          </a:xfrm>
          <a:prstGeom prst="rect">
            <a:avLst/>
          </a:prstGeom>
          <a:noFill/>
        </p:spPr>
        <p:txBody>
          <a:bodyPr wrap="square" rtlCol="0">
            <a:spAutoFit/>
          </a:bodyPr>
          <a:lstStyle/>
          <a:p>
            <a:pPr lvl="1">
              <a:spcBef>
                <a:spcPts val="600"/>
              </a:spcBef>
            </a:pPr>
            <a:r>
              <a:rPr lang="en-US" altLang="zh-CN" sz="2400" b="1" dirty="0">
                <a:latin typeface="Times New Roman" panose="02020603050405020304" pitchFamily="18" charset="0"/>
                <a:cs typeface="Times New Roman" panose="02020603050405020304" pitchFamily="18" charset="0"/>
              </a:rPr>
              <a:t>Computer Graphics</a:t>
            </a:r>
            <a:endParaRPr lang="zh-CN" altLang="en-US" sz="2400" b="1" dirty="0">
              <a:latin typeface="Times New Roman" panose="02020603050405020304" pitchFamily="18" charset="0"/>
              <a:cs typeface="Times New Roman" panose="02020603050405020304" pitchFamily="18" charset="0"/>
            </a:endParaRPr>
          </a:p>
        </p:txBody>
      </p:sp>
      <p:sp>
        <p:nvSpPr>
          <p:cNvPr id="57" name="文本框 56"/>
          <p:cNvSpPr txBox="1"/>
          <p:nvPr/>
        </p:nvSpPr>
        <p:spPr>
          <a:xfrm>
            <a:off x="8149098" y="3760868"/>
            <a:ext cx="2114550" cy="461665"/>
          </a:xfrm>
          <a:prstGeom prst="rect">
            <a:avLst/>
          </a:prstGeom>
          <a:noFill/>
        </p:spPr>
        <p:txBody>
          <a:bodyPr wrap="square" rtlCol="0">
            <a:spAutoFit/>
          </a:bodyPr>
          <a:lstStyle/>
          <a:p>
            <a:pPr lvl="1">
              <a:spcBef>
                <a:spcPts val="600"/>
              </a:spcBef>
            </a:pPr>
            <a:r>
              <a:rPr lang="en-US" altLang="zh-CN" sz="2400" b="1" dirty="0">
                <a:latin typeface="Times New Roman" panose="02020603050405020304" pitchFamily="18" charset="0"/>
                <a:cs typeface="Times New Roman" panose="02020603050405020304" pitchFamily="18" charset="0"/>
              </a:rPr>
              <a:t>Geometry</a:t>
            </a:r>
            <a:endParaRPr lang="zh-CN" altLang="en-US" sz="2400" b="1"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752286" y="5188733"/>
            <a:ext cx="823943"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2017</a:t>
            </a:r>
            <a:endParaRPr lang="zh-CN" altLang="en-US" sz="2400" dirty="0">
              <a:latin typeface="Times New Roman" panose="02020603050405020304" pitchFamily="18" charset="0"/>
              <a:cs typeface="Times New Roman" panose="02020603050405020304" pitchFamily="18" charset="0"/>
            </a:endParaRPr>
          </a:p>
        </p:txBody>
      </p:sp>
      <p:sp>
        <p:nvSpPr>
          <p:cNvPr id="59" name="文本框 58"/>
          <p:cNvSpPr txBox="1"/>
          <p:nvPr/>
        </p:nvSpPr>
        <p:spPr>
          <a:xfrm>
            <a:off x="1614023" y="5250402"/>
            <a:ext cx="5419725" cy="461665"/>
          </a:xfrm>
          <a:prstGeom prst="rect">
            <a:avLst/>
          </a:prstGeom>
          <a:noFill/>
        </p:spPr>
        <p:txBody>
          <a:bodyPr wrap="square" rtlCol="0">
            <a:spAutoFit/>
          </a:bodyPr>
          <a:lstStyle/>
          <a:p>
            <a:pPr lvl="1">
              <a:spcBef>
                <a:spcPts val="600"/>
              </a:spcBef>
            </a:pPr>
            <a:r>
              <a:rPr lang="en-US" altLang="zh-CN" sz="2400" dirty="0" smtClean="0">
                <a:latin typeface="Times New Roman" panose="02020603050405020304" pitchFamily="18" charset="0"/>
                <a:cs typeface="Times New Roman" panose="02020603050405020304" pitchFamily="18" charset="0"/>
              </a:rPr>
              <a:t>Shape sequence compression </a:t>
            </a:r>
            <a:endParaRPr lang="zh-CN" altLang="en-US" sz="2400" dirty="0">
              <a:latin typeface="Times New Roman" panose="02020603050405020304" pitchFamily="18" charset="0"/>
              <a:cs typeface="Times New Roman" panose="02020603050405020304" pitchFamily="18" charset="0"/>
            </a:endParaRPr>
          </a:p>
        </p:txBody>
      </p:sp>
      <p:sp>
        <p:nvSpPr>
          <p:cNvPr id="60" name="矩形 59"/>
          <p:cNvSpPr/>
          <p:nvPr/>
        </p:nvSpPr>
        <p:spPr>
          <a:xfrm>
            <a:off x="1616930" y="4704686"/>
            <a:ext cx="5338321" cy="461665"/>
          </a:xfrm>
          <a:prstGeom prst="rect">
            <a:avLst/>
          </a:prstGeom>
        </p:spPr>
        <p:txBody>
          <a:bodyPr wrap="none">
            <a:spAutoFit/>
          </a:bodyPr>
          <a:lstStyle/>
          <a:p>
            <a:pPr lvl="1">
              <a:spcBef>
                <a:spcPts val="600"/>
              </a:spcBef>
            </a:pPr>
            <a:r>
              <a:rPr lang="en-US" altLang="zh-CN" sz="2400" dirty="0">
                <a:latin typeface="Times New Roman" panose="02020603050405020304" pitchFamily="18" charset="0"/>
                <a:cs typeface="Times New Roman" panose="02020603050405020304" pitchFamily="18" charset="0"/>
              </a:rPr>
              <a:t>Regional descriptor &amp; partial retrieval</a:t>
            </a:r>
            <a:endParaRPr lang="zh-CN" altLang="en-US" sz="2400" dirty="0">
              <a:latin typeface="Times New Roman" panose="02020603050405020304" pitchFamily="18" charset="0"/>
              <a:cs typeface="Times New Roman" panose="02020603050405020304" pitchFamily="18" charset="0"/>
            </a:endParaRPr>
          </a:p>
        </p:txBody>
      </p:sp>
      <p:sp>
        <p:nvSpPr>
          <p:cNvPr id="61" name="文本框 60"/>
          <p:cNvSpPr txBox="1"/>
          <p:nvPr/>
        </p:nvSpPr>
        <p:spPr>
          <a:xfrm>
            <a:off x="1614022" y="5821331"/>
            <a:ext cx="5419725" cy="461665"/>
          </a:xfrm>
          <a:prstGeom prst="rect">
            <a:avLst/>
          </a:prstGeom>
          <a:noFill/>
        </p:spPr>
        <p:txBody>
          <a:bodyPr wrap="square" rtlCol="0">
            <a:spAutoFit/>
          </a:bodyPr>
          <a:lstStyle/>
          <a:p>
            <a:pPr lvl="1">
              <a:spcBef>
                <a:spcPts val="600"/>
              </a:spcBef>
            </a:pPr>
            <a:r>
              <a:rPr lang="en-US" altLang="zh-CN" sz="2400" dirty="0" smtClean="0">
                <a:latin typeface="Times New Roman" panose="02020603050405020304" pitchFamily="18" charset="0"/>
                <a:cs typeface="Times New Roman" panose="02020603050405020304" pitchFamily="18" charset="0"/>
              </a:rPr>
              <a:t>3D shape generation</a:t>
            </a:r>
            <a:endParaRPr lang="zh-CN" altLang="en-US" sz="2400" dirty="0">
              <a:latin typeface="Times New Roman" panose="02020603050405020304" pitchFamily="18" charset="0"/>
              <a:cs typeface="Times New Roman" panose="02020603050405020304" pitchFamily="18" charset="0"/>
            </a:endParaRPr>
          </a:p>
        </p:txBody>
      </p:sp>
      <p:cxnSp>
        <p:nvCxnSpPr>
          <p:cNvPr id="62" name="直接箭头连接符 61"/>
          <p:cNvCxnSpPr/>
          <p:nvPr/>
        </p:nvCxnSpPr>
        <p:spPr>
          <a:xfrm>
            <a:off x="1690223" y="1273797"/>
            <a:ext cx="0" cy="5038725"/>
          </a:xfrm>
          <a:prstGeom prst="straightConnector1">
            <a:avLst/>
          </a:prstGeom>
          <a:ln w="60325">
            <a:gradFill flip="none" rotWithShape="1">
              <a:gsLst>
                <a:gs pos="0">
                  <a:schemeClr val="accent1">
                    <a:lumMod val="5000"/>
                    <a:lumOff val="95000"/>
                  </a:schemeClr>
                </a:gs>
                <a:gs pos="38000">
                  <a:schemeClr val="accent1">
                    <a:lumMod val="45000"/>
                    <a:lumOff val="55000"/>
                  </a:schemeClr>
                </a:gs>
                <a:gs pos="100000">
                  <a:srgbClr val="FF0000"/>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2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306" y="1273629"/>
            <a:ext cx="7184979" cy="4647426"/>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Education Background</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Skills &amp; Awards</a:t>
            </a:r>
          </a:p>
          <a:p>
            <a:pPr marL="342900" indent="-342900">
              <a:spcBef>
                <a:spcPts val="2400"/>
              </a:spcBef>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Project </a:t>
            </a:r>
            <a:r>
              <a:rPr lang="en-US" altLang="zh-CN" sz="2400" b="1" dirty="0" smtClean="0">
                <a:latin typeface="Times New Roman" panose="02020603050405020304" pitchFamily="18" charset="0"/>
                <a:cs typeface="Times New Roman" panose="02020603050405020304" pitchFamily="18" charset="0"/>
              </a:rPr>
              <a:t>Experience</a:t>
            </a:r>
          </a:p>
          <a:p>
            <a:pPr marL="342900" indent="-342900">
              <a:spcBef>
                <a:spcPts val="2400"/>
              </a:spcBef>
              <a:buFont typeface="Wingdings" panose="05000000000000000000" pitchFamily="2" charset="2"/>
              <a:buChar char="n"/>
            </a:pPr>
            <a:r>
              <a:rPr lang="en-US" altLang="zh-CN" sz="2400" b="1" dirty="0" smtClean="0">
                <a:solidFill>
                  <a:srgbClr val="FF0000"/>
                </a:solidFill>
                <a:latin typeface="Times New Roman" panose="02020603050405020304" pitchFamily="18" charset="0"/>
                <a:cs typeface="Times New Roman" panose="02020603050405020304" pitchFamily="18" charset="0"/>
              </a:rPr>
              <a:t>Work Overview</a:t>
            </a:r>
            <a:endParaRPr lang="en-US" altLang="zh-CN" sz="2000" b="1" dirty="0" smtClean="0">
              <a:solidFill>
                <a:srgbClr val="FF0000"/>
              </a:solidFill>
              <a:latin typeface="Times New Roman" panose="02020603050405020304" pitchFamily="18" charset="0"/>
              <a:cs typeface="Times New Roman" panose="02020603050405020304" pitchFamily="18" charset="0"/>
            </a:endParaRPr>
          </a:p>
          <a:p>
            <a:pPr marL="742950" lvl="1" indent="-28575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Real-time fluid rendering</a:t>
            </a:r>
          </a:p>
          <a:p>
            <a:pPr marL="742950" lvl="1" indent="-28575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Fluid details enhancement</a:t>
            </a:r>
          </a:p>
          <a:p>
            <a:pPr marL="742950" lvl="1" indent="-28575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Real-time X-ray image generation</a:t>
            </a:r>
          </a:p>
          <a:p>
            <a:pPr marL="742950" lvl="1" indent="-285750">
              <a:spcBef>
                <a:spcPts val="18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Data-driven heartbeat </a:t>
            </a:r>
            <a:r>
              <a:rPr lang="en-US" altLang="zh-CN" sz="2000" dirty="0">
                <a:latin typeface="Times New Roman" panose="02020603050405020304" pitchFamily="18" charset="0"/>
                <a:cs typeface="Times New Roman" panose="02020603050405020304" pitchFamily="18" charset="0"/>
              </a:rPr>
              <a:t>simulation</a:t>
            </a: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Overview</a:t>
            </a:r>
          </a:p>
        </p:txBody>
      </p:sp>
      <p:sp>
        <p:nvSpPr>
          <p:cNvPr id="2" name="文本框 1"/>
          <p:cNvSpPr txBox="1"/>
          <p:nvPr/>
        </p:nvSpPr>
        <p:spPr>
          <a:xfrm>
            <a:off x="6841752" y="3879541"/>
            <a:ext cx="5255581" cy="2246769"/>
          </a:xfrm>
          <a:prstGeom prst="rect">
            <a:avLst/>
          </a:prstGeom>
          <a:noFill/>
        </p:spPr>
        <p:txBody>
          <a:bodyPr wrap="square" rtlCol="0">
            <a:spAutoFit/>
          </a:bodyPr>
          <a:lstStyle/>
          <a:p>
            <a:pPr marL="742950" lvl="1" indent="-28575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3D shape interpolation</a:t>
            </a:r>
          </a:p>
          <a:p>
            <a:pPr marL="742950" lvl="1"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3D focal </a:t>
            </a:r>
            <a:r>
              <a:rPr lang="en-US" altLang="zh-CN" sz="2000" dirty="0">
                <a:latin typeface="Times New Roman" panose="02020603050405020304" pitchFamily="18" charset="0"/>
                <a:cs typeface="Times New Roman" panose="02020603050405020304" pitchFamily="18" charset="0"/>
              </a:rPr>
              <a:t>feature </a:t>
            </a:r>
            <a:r>
              <a:rPr lang="en-US" altLang="zh-CN" sz="2000" dirty="0" smtClean="0">
                <a:latin typeface="Times New Roman" panose="02020603050405020304" pitchFamily="18" charset="0"/>
                <a:cs typeface="Times New Roman" panose="02020603050405020304" pitchFamily="18" charset="0"/>
              </a:rPr>
              <a:t>extraction</a:t>
            </a:r>
          </a:p>
          <a:p>
            <a:pPr marL="742950" lvl="1"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Regional </a:t>
            </a:r>
            <a:r>
              <a:rPr lang="en-US" altLang="zh-CN" sz="2000" dirty="0">
                <a:latin typeface="Times New Roman" panose="02020603050405020304" pitchFamily="18" charset="0"/>
                <a:cs typeface="Times New Roman" panose="02020603050405020304" pitchFamily="18" charset="0"/>
              </a:rPr>
              <a:t>shape </a:t>
            </a:r>
            <a:r>
              <a:rPr lang="en-US" altLang="zh-CN" sz="2000" dirty="0" smtClean="0">
                <a:latin typeface="Times New Roman" panose="02020603050405020304" pitchFamily="18" charset="0"/>
                <a:cs typeface="Times New Roman" panose="02020603050405020304" pitchFamily="18" charset="0"/>
              </a:rPr>
              <a:t>descriptor</a:t>
            </a:r>
          </a:p>
          <a:p>
            <a:pPr marL="742950" lvl="1" indent="-28575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Spline </a:t>
            </a:r>
            <a:r>
              <a:rPr lang="en-US" altLang="zh-CN" sz="2000" dirty="0" smtClean="0">
                <a:latin typeface="Times New Roman" panose="02020603050405020304" pitchFamily="18" charset="0"/>
                <a:cs typeface="Times New Roman" panose="02020603050405020304" pitchFamily="18" charset="0"/>
              </a:rPr>
              <a:t>fitting in </a:t>
            </a:r>
            <a:r>
              <a:rPr lang="en-US" altLang="zh-CN" sz="2000" dirty="0">
                <a:latin typeface="Times New Roman" panose="02020603050405020304" pitchFamily="18" charset="0"/>
                <a:cs typeface="Times New Roman" panose="02020603050405020304" pitchFamily="18" charset="0"/>
              </a:rPr>
              <a:t>shape </a:t>
            </a:r>
            <a:r>
              <a:rPr lang="en-US" altLang="zh-CN" sz="2000" dirty="0" smtClean="0">
                <a:latin typeface="Times New Roman" panose="02020603050405020304" pitchFamily="18" charset="0"/>
                <a:cs typeface="Times New Roman" panose="02020603050405020304" pitchFamily="18" charset="0"/>
              </a:rPr>
              <a:t>space</a:t>
            </a:r>
            <a:endParaRPr lang="zh-CN" altLang="en-US" sz="2000" dirty="0">
              <a:latin typeface="Times New Roman" panose="02020603050405020304" pitchFamily="18" charset="0"/>
              <a:cs typeface="Times New Roman" panose="02020603050405020304" pitchFamily="18" charset="0"/>
            </a:endParaRPr>
          </a:p>
          <a:p>
            <a:pPr marL="742950" lvl="1" indent="-28575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Shape sequence compression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4157</TotalTime>
  <Words>9871</Words>
  <Application>Microsoft Office PowerPoint</Application>
  <PresentationFormat>宽屏</PresentationFormat>
  <Paragraphs>537</Paragraphs>
  <Slides>47</Slides>
  <Notes>47</Notes>
  <HiddenSlides>0</HiddenSlides>
  <MMClips>16</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等线</vt:lpstr>
      <vt:lpstr>等线 Light</vt:lpstr>
      <vt:lpstr>宋体</vt:lpstr>
      <vt:lpstr>Arial</vt:lpstr>
      <vt:lpstr>Calibri</vt:lpstr>
      <vt:lpstr>Cambria Math</vt:lpstr>
      <vt:lpstr>Times New Roman</vt:lpstr>
      <vt:lpstr>Wingdings</vt:lpstr>
      <vt:lpstr>Office 主题​​</vt:lpstr>
      <vt:lpstr>A brief  self-introduction</vt:lpstr>
      <vt:lpstr>Overview</vt:lpstr>
      <vt:lpstr>Education Background</vt:lpstr>
      <vt:lpstr>Overview</vt:lpstr>
      <vt:lpstr>Skills &amp; Awards</vt:lpstr>
      <vt:lpstr>Overview</vt:lpstr>
      <vt:lpstr>Project Experience</vt:lpstr>
      <vt:lpstr>Project Experience</vt:lpstr>
      <vt:lpstr>Overview</vt:lpstr>
      <vt:lpstr>Real-time fluid rendering</vt:lpstr>
      <vt:lpstr>Real-time fluid rendering</vt:lpstr>
      <vt:lpstr>Real-time fluid rendering</vt:lpstr>
      <vt:lpstr>Fluid details enhancement</vt:lpstr>
      <vt:lpstr>Fluid details enhancement</vt:lpstr>
      <vt:lpstr>Data-driven heartbeat simulation</vt:lpstr>
      <vt:lpstr>Real-time X-Ray image generation</vt:lpstr>
      <vt:lpstr>3D shape interpolation</vt:lpstr>
      <vt:lpstr>3D shape interpolation</vt:lpstr>
      <vt:lpstr>3D shape interpolation</vt:lpstr>
      <vt:lpstr>3D shape interpolation</vt:lpstr>
      <vt:lpstr>3D shape interpolation</vt:lpstr>
      <vt:lpstr>3D shape interpolation</vt:lpstr>
      <vt:lpstr>3D focal feature extraction</vt:lpstr>
      <vt:lpstr>3D focal feature extraction</vt:lpstr>
      <vt:lpstr>3D focal feature extraction</vt:lpstr>
      <vt:lpstr>3D focal feature extraction</vt:lpstr>
      <vt:lpstr>3D focal feature extraction</vt:lpstr>
      <vt:lpstr>3D focal feature extraction</vt:lpstr>
      <vt:lpstr>Regional shape descriptor</vt:lpstr>
      <vt:lpstr>Regional shape descriptor</vt:lpstr>
      <vt:lpstr>Regional shape descriptor</vt:lpstr>
      <vt:lpstr>Regional shape descriptor</vt:lpstr>
      <vt:lpstr>Regional shape descriptor</vt:lpstr>
      <vt:lpstr>Spline fitting in shape space</vt:lpstr>
      <vt:lpstr>Spline fitting in shape space</vt:lpstr>
      <vt:lpstr>Spline fitting in shape space</vt:lpstr>
      <vt:lpstr>Spline fitting in shape space</vt:lpstr>
      <vt:lpstr>Spline fitting in shape space</vt:lpstr>
      <vt:lpstr>Spline fitting in shape space</vt:lpstr>
      <vt:lpstr>Shape sequence compression</vt:lpstr>
      <vt:lpstr>Shape sequence compression</vt:lpstr>
      <vt:lpstr>Shape sequence compression</vt:lpstr>
      <vt:lpstr>Shape sequence compression</vt:lpstr>
      <vt:lpstr>Following works</vt:lpstr>
      <vt:lpstr>Publications</vt:lpstr>
      <vt:lpstr>Publications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Work Introduction</dc:title>
  <dc:creator>夏清</dc:creator>
  <cp:lastModifiedBy>Windows 用户</cp:lastModifiedBy>
  <cp:revision>425</cp:revision>
  <dcterms:created xsi:type="dcterms:W3CDTF">2016-12-25T08:20:20Z</dcterms:created>
  <dcterms:modified xsi:type="dcterms:W3CDTF">2018-03-22T16:01:28Z</dcterms:modified>
</cp:coreProperties>
</file>